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9"/>
  </p:notesMasterIdLst>
  <p:handoutMasterIdLst>
    <p:handoutMasterId r:id="rId20"/>
  </p:handoutMasterIdLst>
  <p:sldIdLst>
    <p:sldId id="256" r:id="rId2"/>
    <p:sldId id="435" r:id="rId3"/>
    <p:sldId id="440" r:id="rId4"/>
    <p:sldId id="450" r:id="rId5"/>
    <p:sldId id="459" r:id="rId6"/>
    <p:sldId id="442" r:id="rId7"/>
    <p:sldId id="452" r:id="rId8"/>
    <p:sldId id="453" r:id="rId9"/>
    <p:sldId id="454" r:id="rId10"/>
    <p:sldId id="458" r:id="rId11"/>
    <p:sldId id="460" r:id="rId12"/>
    <p:sldId id="455" r:id="rId13"/>
    <p:sldId id="457" r:id="rId14"/>
    <p:sldId id="451" r:id="rId15"/>
    <p:sldId id="449" r:id="rId16"/>
    <p:sldId id="446" r:id="rId17"/>
    <p:sldId id="429" r:id="rId18"/>
  </p:sldIdLst>
  <p:sldSz cx="9144000" cy="6858000" type="screen4x3"/>
  <p:notesSz cx="6858000" cy="973455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テーマ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30224" autoAdjust="0"/>
    <p:restoredTop sz="98613" autoAdjust="0"/>
  </p:normalViewPr>
  <p:slideViewPr>
    <p:cSldViewPr>
      <p:cViewPr varScale="1">
        <p:scale>
          <a:sx n="183" d="100"/>
          <a:sy n="183" d="100"/>
        </p:scale>
        <p:origin x="-120" y="-504"/>
      </p:cViewPr>
      <p:guideLst>
        <p:guide orient="horz" pos="2160"/>
        <p:guide pos="2880"/>
      </p:guideLst>
    </p:cSldViewPr>
  </p:slideViewPr>
  <p:outlineViewPr>
    <p:cViewPr>
      <p:scale>
        <a:sx n="33" d="100"/>
        <a:sy n="33" d="100"/>
      </p:scale>
      <p:origin x="0" y="10332"/>
    </p:cViewPr>
  </p:outlineViewPr>
  <p:notesTextViewPr>
    <p:cViewPr>
      <p:scale>
        <a:sx n="100" d="100"/>
        <a:sy n="100" d="100"/>
      </p:scale>
      <p:origin x="0" y="0"/>
    </p:cViewPr>
  </p:notesTextViewPr>
  <p:sorterViewPr>
    <p:cViewPr>
      <p:scale>
        <a:sx n="206" d="100"/>
        <a:sy n="20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knakase:Documents:15STD&#12469;&#12540;&#12505;&#12452;&#33618;&#24029;&#29677;:16Jan&#33258;&#27835;&#20307;&#12469;&#12540;&#12505;&#12452;&#35519;&#26619;&#30330;&#34920;&#20013;&#28716;:16Jan18H27STI&#12469;&#12540;&#12505;&#12452;&#35519;&#26619;&#38598;&#35336;.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knakase:Documents:15STD&#12469;&#12540;&#12505;&#12452;&#33618;&#24029;&#29677;:16Jan&#33258;&#27835;&#20307;&#12469;&#12540;&#12505;&#12452;&#35519;&#26619;&#30330;&#34920;&#20013;&#28716;:16Jan18H27STI&#12469;&#12540;&#12504;&#12441;&#12452;&#35519;&#26619;&#38598;&#35336;&#12288;&#25913;.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knakase:Documents:15STD&#12469;&#12540;&#12505;&#12452;&#33618;&#24029;&#29677;:16Jan&#33258;&#27835;&#20307;&#12469;&#12540;&#12505;&#12452;&#35519;&#26619;&#30330;&#34920;&#20013;&#28716;:16Jan18H27STI&#12469;&#12540;&#12504;&#12441;&#12452;&#35519;&#26619;&#38598;&#35336;&#12288;&#2591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knakase:Documents:15STD&#12469;&#12540;&#12504;&#12441;&#12452;&#33618;&#24029;&#29677;:16Jan&#33258;&#27835;&#20307;&#12469;&#12540;&#12504;&#12441;&#12452;&#35519;&#26619;&#30330;&#34920;&#20013;&#28716;:16Jan18H27STI&#12469;&#12540;&#12504;&#12441;&#12452;&#35519;&#26619;&#38598;&#35336;&#12288;&#2591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knakase:Documents:15STD&#12469;&#12540;&#12504;&#12441;&#12452;&#33618;&#24029;&#29677;:16Jan&#33258;&#27835;&#20307;&#12469;&#12540;&#12504;&#12441;&#12452;&#35519;&#26619;&#30330;&#34920;&#20013;&#28716;:16Jan18H27STI&#12469;&#12540;&#12504;&#12441;&#12452;&#35519;&#26619;&#38598;&#35336;&#12288;&#2591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knakase:Documents:15STD&#12469;&#12540;&#12504;&#12441;&#12452;&#33618;&#24029;&#29677;:16Jan&#33258;&#27835;&#20307;&#12469;&#12540;&#12504;&#12441;&#12452;&#35519;&#26619;&#30330;&#34920;&#20013;&#28716;:16Jan18H27STI&#12469;&#12540;&#12504;&#12441;&#12452;&#35519;&#26619;&#38598;&#35336;&#12288;&#25913;.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knakase:Documents:15STD&#12469;&#12540;&#12505;&#12452;&#33618;&#24029;&#29677;:16Jan&#33258;&#27835;&#20307;&#12469;&#12540;&#12505;&#12452;&#35519;&#26619;&#30330;&#34920;&#20013;&#28716;:16Jan18H27STI&#12469;&#12540;&#12505;&#12452;&#35519;&#26619;&#38598;&#35336;.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knakase:Documents:15STD&#12469;&#12540;&#12505;&#12452;&#33618;&#24029;&#29677;:14&#12469;&#12540;&#12505;&#12452;&#29677;:13&#12469;&#12540;&#12505;&#12452;&#29677;:14Feb&#12469;&#12540;&#12505;&#12452;&#29677;&#22577;&#21578;&#26360;:H25_STI&#12469;&#12540;&#12505;&#12452;&#12521;&#12531;&#12473;&#12450;&#12531;&#12465;&#12540;&#12488;&#38598;&#35336;.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knakase:Documents:15STD&#12469;&#12540;&#12505;&#12452;&#33618;&#24029;&#29677;:16Jan&#33258;&#27835;&#20307;&#12469;&#12540;&#12505;&#12452;&#35519;&#26619;&#30330;&#34920;&#20013;&#28716;:16Jan18H27STI&#12469;&#12540;&#12504;&#12441;&#12452;&#35519;&#26619;&#38598;&#35336;&#12288;&#25913;.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knakase:Documents:15STD&#12469;&#12540;&#12504;&#12441;&#12452;&#33618;&#24029;&#29677;:16Jan&#33258;&#27835;&#20307;&#12469;&#12540;&#12504;&#12441;&#12452;&#35519;&#26619;&#30330;&#34920;&#20013;&#28716;:16Jan18H27STI&#12469;&#12540;&#12504;&#12441;&#12452;&#35519;&#26619;&#38598;&#35336;&#12288;&#25913;.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knakase:Documents:15STD&#12469;&#12540;&#12505;&#12452;&#33618;&#24029;&#29677;:16Jan&#33258;&#27835;&#20307;&#12469;&#12540;&#12505;&#12452;&#35519;&#26619;&#30330;&#34920;&#20013;&#28716;:16Jan18H27STI&#12469;&#12540;&#12505;&#12452;&#35519;&#26619;&#38598;&#35336;.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txPr>
              <a:bodyPr/>
              <a:lstStyle/>
              <a:p>
                <a:pPr>
                  <a:defRPr sz="1400"/>
                </a:pPr>
                <a:endParaRPr lang="ja-JP"/>
              </a:p>
            </c:txPr>
            <c:showLegendKey val="0"/>
            <c:showVal val="1"/>
            <c:showCatName val="0"/>
            <c:showSerName val="0"/>
            <c:showPercent val="0"/>
            <c:showBubbleSize val="0"/>
            <c:showLeaderLines val="1"/>
          </c:dLbls>
          <c:cat>
            <c:strRef>
              <c:f>Sheet1!$A$23:$A$26</c:f>
              <c:strCache>
                <c:ptCount val="4"/>
                <c:pt idx="0">
                  <c:v>都道府県</c:v>
                </c:pt>
                <c:pt idx="1">
                  <c:v>指定都市</c:v>
                </c:pt>
                <c:pt idx="2">
                  <c:v>保健所設置市</c:v>
                </c:pt>
                <c:pt idx="3">
                  <c:v>特別区</c:v>
                </c:pt>
              </c:strCache>
            </c:strRef>
          </c:cat>
          <c:val>
            <c:numRef>
              <c:f>Sheet1!$C$23:$C$26</c:f>
              <c:numCache>
                <c:formatCode>General</c:formatCode>
                <c:ptCount val="4"/>
                <c:pt idx="0">
                  <c:v>35.0</c:v>
                </c:pt>
                <c:pt idx="1">
                  <c:v>15.0</c:v>
                </c:pt>
                <c:pt idx="2">
                  <c:v>50.0</c:v>
                </c:pt>
                <c:pt idx="3">
                  <c:v>13.0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52414883194796"/>
          <c:y val="0.222968171085047"/>
          <c:w val="0.344912854800645"/>
          <c:h val="0.540066094948886"/>
        </c:manualLayout>
      </c:layout>
      <c:overlay val="0"/>
      <c:txPr>
        <a:bodyPr/>
        <a:lstStyle/>
        <a:p>
          <a:pPr>
            <a:defRPr sz="1800"/>
          </a:pPr>
          <a:endParaRPr lang="ja-JP"/>
        </a:p>
      </c:txPr>
    </c:legend>
    <c:plotVisOnly val="1"/>
    <c:dispBlanksAs val="gap"/>
    <c:showDLblsOverMax val="0"/>
  </c:chart>
  <c:spPr>
    <a:noFill/>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Lbls>
            <c:showLegendKey val="0"/>
            <c:showVal val="1"/>
            <c:showCatName val="0"/>
            <c:showSerName val="0"/>
            <c:showPercent val="0"/>
            <c:showBubbleSize val="0"/>
            <c:showLeaderLines val="0"/>
          </c:dLbls>
          <c:cat>
            <c:strRef>
              <c:f>回答者!$D$28:$D$31</c:f>
              <c:strCache>
                <c:ptCount val="4"/>
                <c:pt idx="0">
                  <c:v>2年未満</c:v>
                </c:pt>
                <c:pt idx="1">
                  <c:v>2-4年</c:v>
                </c:pt>
                <c:pt idx="2">
                  <c:v>5年以上</c:v>
                </c:pt>
                <c:pt idx="3">
                  <c:v>10年以上</c:v>
                </c:pt>
              </c:strCache>
            </c:strRef>
          </c:cat>
          <c:val>
            <c:numRef>
              <c:f>回答者!$E$28:$E$31</c:f>
              <c:numCache>
                <c:formatCode>General</c:formatCode>
                <c:ptCount val="4"/>
                <c:pt idx="0">
                  <c:v>58.0</c:v>
                </c:pt>
                <c:pt idx="1">
                  <c:v>34.0</c:v>
                </c:pt>
                <c:pt idx="2">
                  <c:v>17.0</c:v>
                </c:pt>
                <c:pt idx="3">
                  <c:v>3.0</c:v>
                </c:pt>
              </c:numCache>
            </c:numRef>
          </c:val>
        </c:ser>
        <c:dLbls>
          <c:showLegendKey val="0"/>
          <c:showVal val="0"/>
          <c:showCatName val="0"/>
          <c:showSerName val="0"/>
          <c:showPercent val="0"/>
          <c:showBubbleSize val="0"/>
        </c:dLbls>
        <c:gapWidth val="50"/>
        <c:axId val="-2138010408"/>
        <c:axId val="-2137024888"/>
      </c:barChart>
      <c:catAx>
        <c:axId val="-2138010408"/>
        <c:scaling>
          <c:orientation val="minMax"/>
        </c:scaling>
        <c:delete val="0"/>
        <c:axPos val="b"/>
        <c:majorTickMark val="out"/>
        <c:minorTickMark val="none"/>
        <c:tickLblPos val="nextTo"/>
        <c:crossAx val="-2137024888"/>
        <c:crosses val="autoZero"/>
        <c:auto val="1"/>
        <c:lblAlgn val="ctr"/>
        <c:lblOffset val="100"/>
        <c:noMultiLvlLbl val="0"/>
      </c:catAx>
      <c:valAx>
        <c:axId val="-2137024888"/>
        <c:scaling>
          <c:orientation val="minMax"/>
        </c:scaling>
        <c:delete val="0"/>
        <c:axPos val="l"/>
        <c:majorGridlines/>
        <c:numFmt formatCode="General" sourceLinked="1"/>
        <c:majorTickMark val="out"/>
        <c:minorTickMark val="none"/>
        <c:tickLblPos val="nextTo"/>
        <c:crossAx val="-2138010408"/>
        <c:crosses val="autoZero"/>
        <c:crossBetween val="between"/>
      </c:valAx>
    </c:plotArea>
    <c:plotVisOnly val="1"/>
    <c:dispBlanksAs val="gap"/>
    <c:showDLblsOverMax val="0"/>
  </c:chart>
  <c:spPr>
    <a:noFill/>
    <a:ln>
      <a:noFill/>
    </a:ln>
  </c:spPr>
  <c:txPr>
    <a:bodyPr/>
    <a:lstStyle/>
    <a:p>
      <a:pPr>
        <a:defRPr sz="1800"/>
      </a:pPr>
      <a:endParaRPr lang="ja-JP"/>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invertIfNegative val="0"/>
          <c:dLbls>
            <c:showLegendKey val="0"/>
            <c:showVal val="1"/>
            <c:showCatName val="0"/>
            <c:showSerName val="0"/>
            <c:showPercent val="0"/>
            <c:showBubbleSize val="0"/>
            <c:showLeaderLines val="0"/>
          </c:dLbls>
          <c:cat>
            <c:strRef>
              <c:f>回答者!$D$13:$D$19</c:f>
              <c:strCache>
                <c:ptCount val="7"/>
                <c:pt idx="0">
                  <c:v>保健師・看護師</c:v>
                </c:pt>
                <c:pt idx="1">
                  <c:v>事務</c:v>
                </c:pt>
                <c:pt idx="2">
                  <c:v>検査技師</c:v>
                </c:pt>
                <c:pt idx="3">
                  <c:v>獣医師</c:v>
                </c:pt>
                <c:pt idx="4">
                  <c:v>薬剤師</c:v>
                </c:pt>
                <c:pt idx="5">
                  <c:v>医師</c:v>
                </c:pt>
                <c:pt idx="6">
                  <c:v>その他</c:v>
                </c:pt>
              </c:strCache>
            </c:strRef>
          </c:cat>
          <c:val>
            <c:numRef>
              <c:f>回答者!$E$13:$E$19</c:f>
              <c:numCache>
                <c:formatCode>General</c:formatCode>
                <c:ptCount val="7"/>
                <c:pt idx="0">
                  <c:v>64.0</c:v>
                </c:pt>
                <c:pt idx="1">
                  <c:v>16.0</c:v>
                </c:pt>
                <c:pt idx="2">
                  <c:v>11.0</c:v>
                </c:pt>
                <c:pt idx="3">
                  <c:v>8.0</c:v>
                </c:pt>
                <c:pt idx="4">
                  <c:v>8.0</c:v>
                </c:pt>
                <c:pt idx="5">
                  <c:v>2.0</c:v>
                </c:pt>
                <c:pt idx="6">
                  <c:v>2.0</c:v>
                </c:pt>
              </c:numCache>
            </c:numRef>
          </c:val>
        </c:ser>
        <c:dLbls>
          <c:showLegendKey val="0"/>
          <c:showVal val="0"/>
          <c:showCatName val="0"/>
          <c:showSerName val="0"/>
          <c:showPercent val="0"/>
          <c:showBubbleSize val="0"/>
        </c:dLbls>
        <c:gapWidth val="50"/>
        <c:overlap val="100"/>
        <c:axId val="-2119203048"/>
        <c:axId val="-2137968440"/>
      </c:barChart>
      <c:catAx>
        <c:axId val="-2119203048"/>
        <c:scaling>
          <c:orientation val="minMax"/>
        </c:scaling>
        <c:delete val="0"/>
        <c:axPos val="b"/>
        <c:majorTickMark val="out"/>
        <c:minorTickMark val="none"/>
        <c:tickLblPos val="nextTo"/>
        <c:crossAx val="-2137968440"/>
        <c:crosses val="autoZero"/>
        <c:auto val="1"/>
        <c:lblAlgn val="ctr"/>
        <c:lblOffset val="100"/>
        <c:noMultiLvlLbl val="0"/>
      </c:catAx>
      <c:valAx>
        <c:axId val="-2137968440"/>
        <c:scaling>
          <c:orientation val="minMax"/>
        </c:scaling>
        <c:delete val="0"/>
        <c:axPos val="l"/>
        <c:majorGridlines/>
        <c:numFmt formatCode="General" sourceLinked="1"/>
        <c:majorTickMark val="out"/>
        <c:minorTickMark val="none"/>
        <c:tickLblPos val="nextTo"/>
        <c:crossAx val="-2119203048"/>
        <c:crosses val="autoZero"/>
        <c:crossBetween val="between"/>
      </c:valAx>
    </c:plotArea>
    <c:plotVisOnly val="1"/>
    <c:dispBlanksAs val="gap"/>
    <c:showDLblsOverMax val="0"/>
  </c:chart>
  <c:spPr>
    <a:noFill/>
    <a:ln>
      <a:noFill/>
    </a:ln>
  </c:spPr>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0596804461942257"/>
          <c:y val="0.0601851851851852"/>
          <c:w val="0.88046864688349"/>
          <c:h val="0.340987897346165"/>
        </c:manualLayout>
      </c:layout>
      <c:barChart>
        <c:barDir val="bar"/>
        <c:grouping val="percentStacked"/>
        <c:varyColors val="0"/>
        <c:ser>
          <c:idx val="0"/>
          <c:order val="0"/>
          <c:tx>
            <c:strRef>
              <c:f>Sheet1!$I$4</c:f>
              <c:strCache>
                <c:ptCount val="1"/>
                <c:pt idx="0">
                  <c:v>必要性感じない</c:v>
                </c:pt>
              </c:strCache>
            </c:strRef>
          </c:tx>
          <c:invertIfNegative val="0"/>
          <c:dLbls>
            <c:showLegendKey val="0"/>
            <c:showVal val="1"/>
            <c:showCatName val="0"/>
            <c:showSerName val="0"/>
            <c:showPercent val="0"/>
            <c:showBubbleSize val="0"/>
            <c:showLeaderLines val="0"/>
          </c:dLbls>
          <c:val>
            <c:numRef>
              <c:f>Sheet1!$J$4</c:f>
              <c:numCache>
                <c:formatCode>General</c:formatCode>
                <c:ptCount val="1"/>
                <c:pt idx="0">
                  <c:v>32.0</c:v>
                </c:pt>
              </c:numCache>
            </c:numRef>
          </c:val>
        </c:ser>
        <c:ser>
          <c:idx val="1"/>
          <c:order val="1"/>
          <c:tx>
            <c:strRef>
              <c:f>Sheet1!$I$5</c:f>
              <c:strCache>
                <c:ptCount val="1"/>
                <c:pt idx="0">
                  <c:v>判断できない</c:v>
                </c:pt>
              </c:strCache>
            </c:strRef>
          </c:tx>
          <c:invertIfNegative val="0"/>
          <c:dLbls>
            <c:showLegendKey val="0"/>
            <c:showVal val="1"/>
            <c:showCatName val="0"/>
            <c:showSerName val="0"/>
            <c:showPercent val="0"/>
            <c:showBubbleSize val="0"/>
            <c:showLeaderLines val="0"/>
          </c:dLbls>
          <c:val>
            <c:numRef>
              <c:f>Sheet1!$J$5</c:f>
              <c:numCache>
                <c:formatCode>General</c:formatCode>
                <c:ptCount val="1"/>
                <c:pt idx="0">
                  <c:v>48.0</c:v>
                </c:pt>
              </c:numCache>
            </c:numRef>
          </c:val>
        </c:ser>
        <c:ser>
          <c:idx val="2"/>
          <c:order val="2"/>
          <c:tx>
            <c:strRef>
              <c:f>Sheet1!$I$6</c:f>
              <c:strCache>
                <c:ptCount val="1"/>
                <c:pt idx="0">
                  <c:v>感じる</c:v>
                </c:pt>
              </c:strCache>
            </c:strRef>
          </c:tx>
          <c:invertIfNegative val="0"/>
          <c:dLbls>
            <c:showLegendKey val="0"/>
            <c:showVal val="1"/>
            <c:showCatName val="0"/>
            <c:showSerName val="0"/>
            <c:showPercent val="0"/>
            <c:showBubbleSize val="0"/>
            <c:showLeaderLines val="0"/>
          </c:dLbls>
          <c:val>
            <c:numRef>
              <c:f>Sheet1!$J$6</c:f>
              <c:numCache>
                <c:formatCode>General</c:formatCode>
                <c:ptCount val="1"/>
                <c:pt idx="0">
                  <c:v>38.0</c:v>
                </c:pt>
              </c:numCache>
            </c:numRef>
          </c:val>
        </c:ser>
        <c:ser>
          <c:idx val="3"/>
          <c:order val="3"/>
          <c:tx>
            <c:strRef>
              <c:f>Sheet1!$I$7</c:f>
              <c:strCache>
                <c:ptCount val="1"/>
                <c:pt idx="0">
                  <c:v>NA</c:v>
                </c:pt>
              </c:strCache>
            </c:strRef>
          </c:tx>
          <c:invertIfNegative val="0"/>
          <c:dLbls>
            <c:showLegendKey val="0"/>
            <c:showVal val="1"/>
            <c:showCatName val="0"/>
            <c:showSerName val="0"/>
            <c:showPercent val="0"/>
            <c:showBubbleSize val="0"/>
            <c:showLeaderLines val="0"/>
          </c:dLbls>
          <c:val>
            <c:numRef>
              <c:f>Sheet1!$J$7</c:f>
              <c:numCache>
                <c:formatCode>General</c:formatCode>
                <c:ptCount val="1"/>
                <c:pt idx="0">
                  <c:v>5.0</c:v>
                </c:pt>
              </c:numCache>
            </c:numRef>
          </c:val>
        </c:ser>
        <c:dLbls>
          <c:showLegendKey val="0"/>
          <c:showVal val="0"/>
          <c:showCatName val="0"/>
          <c:showSerName val="0"/>
          <c:showPercent val="0"/>
          <c:showBubbleSize val="0"/>
        </c:dLbls>
        <c:gapWidth val="100"/>
        <c:overlap val="100"/>
        <c:axId val="-2137152808"/>
        <c:axId val="-2133210488"/>
      </c:barChart>
      <c:valAx>
        <c:axId val="-2133210488"/>
        <c:scaling>
          <c:orientation val="minMax"/>
        </c:scaling>
        <c:delete val="0"/>
        <c:axPos val="b"/>
        <c:majorGridlines/>
        <c:numFmt formatCode="0%" sourceLinked="1"/>
        <c:majorTickMark val="out"/>
        <c:minorTickMark val="none"/>
        <c:tickLblPos val="nextTo"/>
        <c:txPr>
          <a:bodyPr/>
          <a:lstStyle/>
          <a:p>
            <a:pPr>
              <a:defRPr sz="1600"/>
            </a:pPr>
            <a:endParaRPr lang="ja-JP"/>
          </a:p>
        </c:txPr>
        <c:crossAx val="-2137152808"/>
        <c:crosses val="autoZero"/>
        <c:crossBetween val="between"/>
      </c:valAx>
      <c:catAx>
        <c:axId val="-2137152808"/>
        <c:scaling>
          <c:orientation val="minMax"/>
        </c:scaling>
        <c:delete val="1"/>
        <c:axPos val="l"/>
        <c:majorTickMark val="out"/>
        <c:minorTickMark val="none"/>
        <c:tickLblPos val="nextTo"/>
        <c:crossAx val="-2133210488"/>
        <c:crosses val="autoZero"/>
        <c:auto val="1"/>
        <c:lblAlgn val="ctr"/>
        <c:lblOffset val="100"/>
        <c:noMultiLvlLbl val="0"/>
      </c:catAx>
    </c:plotArea>
    <c:legend>
      <c:legendPos val="r"/>
      <c:layout>
        <c:manualLayout>
          <c:xMode val="edge"/>
          <c:yMode val="edge"/>
          <c:x val="0.0337190848190357"/>
          <c:y val="0.551720618256051"/>
          <c:w val="0.899895669291339"/>
          <c:h val="0.206743948673082"/>
        </c:manualLayout>
      </c:layout>
      <c:overlay val="0"/>
    </c:legend>
    <c:plotVisOnly val="1"/>
    <c:dispBlanksAs val="gap"/>
    <c:showDLblsOverMax val="0"/>
  </c:chart>
  <c:spPr>
    <a:noFill/>
    <a:ln>
      <a:noFill/>
    </a:ln>
  </c:spPr>
  <c:txPr>
    <a:bodyPr/>
    <a:lstStyle/>
    <a:p>
      <a:pPr>
        <a:defRPr sz="24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0305339636592103"/>
          <c:y val="0.0601851851851852"/>
          <c:w val="0.924636367032016"/>
          <c:h val="0.382654564012832"/>
        </c:manualLayout>
      </c:layout>
      <c:barChart>
        <c:barDir val="bar"/>
        <c:grouping val="percentStacked"/>
        <c:varyColors val="0"/>
        <c:ser>
          <c:idx val="0"/>
          <c:order val="0"/>
          <c:tx>
            <c:strRef>
              <c:f>Sheet1!$K$4</c:f>
              <c:strCache>
                <c:ptCount val="1"/>
                <c:pt idx="0">
                  <c:v>反対</c:v>
                </c:pt>
              </c:strCache>
            </c:strRef>
          </c:tx>
          <c:invertIfNegative val="0"/>
          <c:dLbls>
            <c:showLegendKey val="0"/>
            <c:showVal val="1"/>
            <c:showCatName val="0"/>
            <c:showSerName val="0"/>
            <c:showPercent val="0"/>
            <c:showBubbleSize val="0"/>
            <c:showLeaderLines val="0"/>
          </c:dLbls>
          <c:val>
            <c:numRef>
              <c:f>Sheet1!$L$4</c:f>
              <c:numCache>
                <c:formatCode>General</c:formatCode>
                <c:ptCount val="1"/>
                <c:pt idx="0">
                  <c:v>2.0</c:v>
                </c:pt>
              </c:numCache>
            </c:numRef>
          </c:val>
        </c:ser>
        <c:ser>
          <c:idx val="1"/>
          <c:order val="1"/>
          <c:tx>
            <c:strRef>
              <c:f>Sheet1!$K$5</c:f>
              <c:strCache>
                <c:ptCount val="1"/>
                <c:pt idx="0">
                  <c:v>どちらかと言えば反対</c:v>
                </c:pt>
              </c:strCache>
            </c:strRef>
          </c:tx>
          <c:invertIfNegative val="0"/>
          <c:dLbls>
            <c:showLegendKey val="0"/>
            <c:showVal val="1"/>
            <c:showCatName val="0"/>
            <c:showSerName val="0"/>
            <c:showPercent val="0"/>
            <c:showBubbleSize val="0"/>
            <c:showLeaderLines val="0"/>
          </c:dLbls>
          <c:val>
            <c:numRef>
              <c:f>Sheet1!$L$5</c:f>
              <c:numCache>
                <c:formatCode>General</c:formatCode>
                <c:ptCount val="1"/>
                <c:pt idx="0">
                  <c:v>5.0</c:v>
                </c:pt>
              </c:numCache>
            </c:numRef>
          </c:val>
        </c:ser>
        <c:ser>
          <c:idx val="2"/>
          <c:order val="2"/>
          <c:tx>
            <c:strRef>
              <c:f>Sheet1!$K$6</c:f>
              <c:strCache>
                <c:ptCount val="1"/>
                <c:pt idx="0">
                  <c:v>判断できない</c:v>
                </c:pt>
              </c:strCache>
            </c:strRef>
          </c:tx>
          <c:invertIfNegative val="0"/>
          <c:dLbls>
            <c:showLegendKey val="0"/>
            <c:showVal val="1"/>
            <c:showCatName val="0"/>
            <c:showSerName val="0"/>
            <c:showPercent val="0"/>
            <c:showBubbleSize val="0"/>
            <c:showLeaderLines val="0"/>
          </c:dLbls>
          <c:val>
            <c:numRef>
              <c:f>Sheet1!$L$6</c:f>
              <c:numCache>
                <c:formatCode>General</c:formatCode>
                <c:ptCount val="1"/>
                <c:pt idx="0">
                  <c:v>74.0</c:v>
                </c:pt>
              </c:numCache>
            </c:numRef>
          </c:val>
        </c:ser>
        <c:ser>
          <c:idx val="3"/>
          <c:order val="3"/>
          <c:tx>
            <c:strRef>
              <c:f>Sheet1!$K$7</c:f>
              <c:strCache>
                <c:ptCount val="1"/>
                <c:pt idx="0">
                  <c:v>どちらかと言えば賛成</c:v>
                </c:pt>
              </c:strCache>
            </c:strRef>
          </c:tx>
          <c:invertIfNegative val="0"/>
          <c:dLbls>
            <c:showLegendKey val="0"/>
            <c:showVal val="1"/>
            <c:showCatName val="0"/>
            <c:showSerName val="0"/>
            <c:showPercent val="0"/>
            <c:showBubbleSize val="0"/>
            <c:showLeaderLines val="0"/>
          </c:dLbls>
          <c:val>
            <c:numRef>
              <c:f>Sheet1!$L$7</c:f>
              <c:numCache>
                <c:formatCode>General</c:formatCode>
                <c:ptCount val="1"/>
                <c:pt idx="0">
                  <c:v>17.0</c:v>
                </c:pt>
              </c:numCache>
            </c:numRef>
          </c:val>
        </c:ser>
        <c:ser>
          <c:idx val="4"/>
          <c:order val="4"/>
          <c:tx>
            <c:strRef>
              <c:f>Sheet1!$K$8</c:f>
              <c:strCache>
                <c:ptCount val="1"/>
                <c:pt idx="0">
                  <c:v>賛成</c:v>
                </c:pt>
              </c:strCache>
            </c:strRef>
          </c:tx>
          <c:invertIfNegative val="0"/>
          <c:dLbls>
            <c:showLegendKey val="0"/>
            <c:showVal val="1"/>
            <c:showCatName val="0"/>
            <c:showSerName val="0"/>
            <c:showPercent val="0"/>
            <c:showBubbleSize val="0"/>
            <c:showLeaderLines val="0"/>
          </c:dLbls>
          <c:val>
            <c:numRef>
              <c:f>Sheet1!$L$8</c:f>
              <c:numCache>
                <c:formatCode>General</c:formatCode>
                <c:ptCount val="1"/>
                <c:pt idx="0">
                  <c:v>10.0</c:v>
                </c:pt>
              </c:numCache>
            </c:numRef>
          </c:val>
        </c:ser>
        <c:ser>
          <c:idx val="5"/>
          <c:order val="5"/>
          <c:tx>
            <c:strRef>
              <c:f>Sheet1!$K$9</c:f>
              <c:strCache>
                <c:ptCount val="1"/>
                <c:pt idx="0">
                  <c:v>NA</c:v>
                </c:pt>
              </c:strCache>
            </c:strRef>
          </c:tx>
          <c:invertIfNegative val="0"/>
          <c:dLbls>
            <c:showLegendKey val="0"/>
            <c:showVal val="1"/>
            <c:showCatName val="0"/>
            <c:showSerName val="0"/>
            <c:showPercent val="0"/>
            <c:showBubbleSize val="0"/>
            <c:showLeaderLines val="0"/>
          </c:dLbls>
          <c:val>
            <c:numRef>
              <c:f>Sheet1!$L$9</c:f>
              <c:numCache>
                <c:formatCode>General</c:formatCode>
                <c:ptCount val="1"/>
                <c:pt idx="0">
                  <c:v>5.0</c:v>
                </c:pt>
              </c:numCache>
            </c:numRef>
          </c:val>
        </c:ser>
        <c:dLbls>
          <c:showLegendKey val="0"/>
          <c:showVal val="0"/>
          <c:showCatName val="0"/>
          <c:showSerName val="0"/>
          <c:showPercent val="0"/>
          <c:showBubbleSize val="0"/>
        </c:dLbls>
        <c:gapWidth val="150"/>
        <c:overlap val="100"/>
        <c:axId val="-2133158456"/>
        <c:axId val="-2133171032"/>
      </c:barChart>
      <c:catAx>
        <c:axId val="-2133158456"/>
        <c:scaling>
          <c:orientation val="minMax"/>
        </c:scaling>
        <c:delete val="1"/>
        <c:axPos val="l"/>
        <c:majorTickMark val="out"/>
        <c:minorTickMark val="none"/>
        <c:tickLblPos val="nextTo"/>
        <c:crossAx val="-2133171032"/>
        <c:crosses val="autoZero"/>
        <c:auto val="1"/>
        <c:lblAlgn val="ctr"/>
        <c:lblOffset val="100"/>
        <c:noMultiLvlLbl val="0"/>
      </c:catAx>
      <c:valAx>
        <c:axId val="-2133171032"/>
        <c:scaling>
          <c:orientation val="minMax"/>
        </c:scaling>
        <c:delete val="0"/>
        <c:axPos val="b"/>
        <c:majorGridlines/>
        <c:numFmt formatCode="0%" sourceLinked="1"/>
        <c:majorTickMark val="out"/>
        <c:minorTickMark val="none"/>
        <c:tickLblPos val="nextTo"/>
        <c:crossAx val="-2133158456"/>
        <c:crosses val="autoZero"/>
        <c:crossBetween val="between"/>
      </c:valAx>
    </c:plotArea>
    <c:legend>
      <c:legendPos val="r"/>
      <c:layout>
        <c:manualLayout>
          <c:xMode val="edge"/>
          <c:yMode val="edge"/>
          <c:x val="0.0328556430446194"/>
          <c:y val="0.619218795567221"/>
          <c:w val="0.940387849625904"/>
          <c:h val="0.249934640708608"/>
        </c:manualLayout>
      </c:layout>
      <c:overlay val="0"/>
    </c:legend>
    <c:plotVisOnly val="1"/>
    <c:dispBlanksAs val="gap"/>
    <c:showDLblsOverMax val="0"/>
  </c:chart>
  <c:txPr>
    <a:bodyPr/>
    <a:lstStyle/>
    <a:p>
      <a:pPr>
        <a:defRPr sz="1800"/>
      </a:pPr>
      <a:endParaRPr lang="ja-JP"/>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0596480752405949"/>
          <c:y val="0.0601851851851852"/>
          <c:w val="0.849025157368689"/>
          <c:h val="0.359506415864684"/>
        </c:manualLayout>
      </c:layout>
      <c:barChart>
        <c:barDir val="bar"/>
        <c:grouping val="percentStacked"/>
        <c:varyColors val="0"/>
        <c:ser>
          <c:idx val="0"/>
          <c:order val="0"/>
          <c:tx>
            <c:strRef>
              <c:f>Sheet1!$D$12</c:f>
              <c:strCache>
                <c:ptCount val="1"/>
                <c:pt idx="0">
                  <c:v>現在の指定で問題ない</c:v>
                </c:pt>
              </c:strCache>
            </c:strRef>
          </c:tx>
          <c:invertIfNegative val="0"/>
          <c:dLbls>
            <c:showLegendKey val="0"/>
            <c:showVal val="1"/>
            <c:showCatName val="0"/>
            <c:showSerName val="0"/>
            <c:showPercent val="0"/>
            <c:showBubbleSize val="0"/>
            <c:showLeaderLines val="0"/>
          </c:dLbls>
          <c:val>
            <c:numRef>
              <c:f>Sheet1!$E$12</c:f>
              <c:numCache>
                <c:formatCode>General</c:formatCode>
                <c:ptCount val="1"/>
                <c:pt idx="0">
                  <c:v>77.0</c:v>
                </c:pt>
              </c:numCache>
            </c:numRef>
          </c:val>
        </c:ser>
        <c:ser>
          <c:idx val="1"/>
          <c:order val="1"/>
          <c:tx>
            <c:strRef>
              <c:f>Sheet1!$D$13</c:f>
              <c:strCache>
                <c:ptCount val="1"/>
                <c:pt idx="0">
                  <c:v>問題あるが検討していない</c:v>
                </c:pt>
              </c:strCache>
            </c:strRef>
          </c:tx>
          <c:invertIfNegative val="0"/>
          <c:val>
            <c:numRef>
              <c:f>Sheet1!$E$13</c:f>
              <c:numCache>
                <c:formatCode>General</c:formatCode>
                <c:ptCount val="1"/>
                <c:pt idx="0">
                  <c:v>18.0</c:v>
                </c:pt>
              </c:numCache>
            </c:numRef>
          </c:val>
        </c:ser>
        <c:ser>
          <c:idx val="2"/>
          <c:order val="2"/>
          <c:tx>
            <c:strRef>
              <c:f>Sheet1!$D$14</c:f>
              <c:strCache>
                <c:ptCount val="1"/>
                <c:pt idx="0">
                  <c:v>今後検討予定</c:v>
                </c:pt>
              </c:strCache>
            </c:strRef>
          </c:tx>
          <c:invertIfNegative val="0"/>
          <c:val>
            <c:numRef>
              <c:f>Sheet1!$E$14</c:f>
              <c:numCache>
                <c:formatCode>General</c:formatCode>
                <c:ptCount val="1"/>
                <c:pt idx="0">
                  <c:v>6.0</c:v>
                </c:pt>
              </c:numCache>
            </c:numRef>
          </c:val>
        </c:ser>
        <c:ser>
          <c:idx val="3"/>
          <c:order val="3"/>
          <c:tx>
            <c:strRef>
              <c:f>Sheet1!$D$15</c:f>
              <c:strCache>
                <c:ptCount val="1"/>
                <c:pt idx="0">
                  <c:v>検討した</c:v>
                </c:pt>
              </c:strCache>
            </c:strRef>
          </c:tx>
          <c:invertIfNegative val="0"/>
          <c:val>
            <c:numRef>
              <c:f>Sheet1!$E$15</c:f>
              <c:numCache>
                <c:formatCode>General</c:formatCode>
                <c:ptCount val="1"/>
                <c:pt idx="0">
                  <c:v>11.0</c:v>
                </c:pt>
              </c:numCache>
            </c:numRef>
          </c:val>
        </c:ser>
        <c:dLbls>
          <c:showLegendKey val="0"/>
          <c:showVal val="0"/>
          <c:showCatName val="0"/>
          <c:showSerName val="0"/>
          <c:showPercent val="0"/>
          <c:showBubbleSize val="0"/>
        </c:dLbls>
        <c:gapWidth val="100"/>
        <c:overlap val="100"/>
        <c:axId val="-2133050776"/>
        <c:axId val="-2133041928"/>
      </c:barChart>
      <c:valAx>
        <c:axId val="-2133041928"/>
        <c:scaling>
          <c:orientation val="minMax"/>
        </c:scaling>
        <c:delete val="0"/>
        <c:axPos val="b"/>
        <c:majorGridlines/>
        <c:numFmt formatCode="0%" sourceLinked="1"/>
        <c:majorTickMark val="out"/>
        <c:minorTickMark val="none"/>
        <c:tickLblPos val="nextTo"/>
        <c:crossAx val="-2133050776"/>
        <c:crosses val="autoZero"/>
        <c:crossBetween val="between"/>
      </c:valAx>
      <c:catAx>
        <c:axId val="-2133050776"/>
        <c:scaling>
          <c:orientation val="minMax"/>
        </c:scaling>
        <c:delete val="1"/>
        <c:axPos val="l"/>
        <c:majorTickMark val="out"/>
        <c:minorTickMark val="none"/>
        <c:tickLblPos val="nextTo"/>
        <c:crossAx val="-2133041928"/>
        <c:crosses val="autoZero"/>
        <c:auto val="1"/>
        <c:lblAlgn val="ctr"/>
        <c:lblOffset val="100"/>
        <c:noMultiLvlLbl val="0"/>
      </c:catAx>
    </c:plotArea>
    <c:legend>
      <c:legendPos val="r"/>
      <c:layout>
        <c:manualLayout>
          <c:xMode val="edge"/>
          <c:yMode val="edge"/>
          <c:x val="0.052751968503937"/>
          <c:y val="0.520107903178769"/>
          <c:w val="0.936136920384952"/>
          <c:h val="0.219043452901721"/>
        </c:manualLayout>
      </c:layout>
      <c:overlay val="0"/>
      <c:txPr>
        <a:bodyPr/>
        <a:lstStyle/>
        <a:p>
          <a:pPr rtl="0">
            <a:defRPr sz="1600"/>
          </a:pPr>
          <a:endParaRPr lang="ja-JP"/>
        </a:p>
      </c:txPr>
    </c:legend>
    <c:plotVisOnly val="1"/>
    <c:dispBlanksAs val="gap"/>
    <c:showDLblsOverMax val="0"/>
  </c:chart>
  <c:spPr>
    <a:noFill/>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txPr>
              <a:bodyPr/>
              <a:lstStyle/>
              <a:p>
                <a:pPr>
                  <a:defRPr sz="1800"/>
                </a:pPr>
                <a:endParaRPr lang="ja-JP"/>
              </a:p>
            </c:txPr>
            <c:showLegendKey val="0"/>
            <c:showVal val="1"/>
            <c:showCatName val="0"/>
            <c:showSerName val="0"/>
            <c:showPercent val="0"/>
            <c:showBubbleSize val="0"/>
            <c:showLeaderLines val="1"/>
          </c:dLbls>
          <c:cat>
            <c:strRef>
              <c:f>Sheet1!$G$4:$G$8</c:f>
              <c:strCache>
                <c:ptCount val="5"/>
                <c:pt idx="0">
                  <c:v>医師会に依頼</c:v>
                </c:pt>
                <c:pt idx="1">
                  <c:v>行政が選定</c:v>
                </c:pt>
                <c:pt idx="2">
                  <c:v>医師会と行政で調整</c:v>
                </c:pt>
                <c:pt idx="3">
                  <c:v>その他</c:v>
                </c:pt>
                <c:pt idx="4">
                  <c:v>NA</c:v>
                </c:pt>
              </c:strCache>
            </c:strRef>
          </c:cat>
          <c:val>
            <c:numRef>
              <c:f>Sheet1!$H$4:$H$8</c:f>
              <c:numCache>
                <c:formatCode>General</c:formatCode>
                <c:ptCount val="5"/>
                <c:pt idx="0">
                  <c:v>39.0</c:v>
                </c:pt>
                <c:pt idx="1">
                  <c:v>9.0</c:v>
                </c:pt>
                <c:pt idx="2">
                  <c:v>40.0</c:v>
                </c:pt>
                <c:pt idx="3">
                  <c:v>24.0</c:v>
                </c:pt>
                <c:pt idx="4">
                  <c:v>1.0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52636413414383"/>
          <c:y val="0.0155668730410426"/>
          <c:w val="0.442674623454537"/>
          <c:h val="0.930871948571371"/>
        </c:manualLayout>
      </c:layout>
      <c:overlay val="0"/>
      <c:txPr>
        <a:bodyPr/>
        <a:lstStyle/>
        <a:p>
          <a:pPr>
            <a:defRPr sz="2800"/>
          </a:pPr>
          <a:endParaRPr lang="ja-JP"/>
        </a:p>
      </c:txPr>
    </c:legend>
    <c:plotVisOnly val="1"/>
    <c:dispBlanksAs val="gap"/>
    <c:showDLblsOverMax val="0"/>
  </c:chart>
  <c:spPr>
    <a:noFill/>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spPr>
            <a:solidFill>
              <a:srgbClr val="4F81BD"/>
            </a:solidFill>
            <a:ln w="25400">
              <a:noFill/>
            </a:ln>
          </c:spPr>
          <c:dPt>
            <c:idx val="0"/>
            <c:bubble3D val="0"/>
          </c:dPt>
          <c:dPt>
            <c:idx val="1"/>
            <c:bubble3D val="0"/>
            <c:spPr>
              <a:solidFill>
                <a:srgbClr val="C0504D"/>
              </a:solidFill>
              <a:ln w="25400">
                <a:noFill/>
              </a:ln>
            </c:spPr>
          </c:dPt>
          <c:dPt>
            <c:idx val="2"/>
            <c:bubble3D val="0"/>
            <c:spPr>
              <a:solidFill>
                <a:srgbClr val="9BBB59"/>
              </a:solidFill>
              <a:ln w="25400">
                <a:noFill/>
              </a:ln>
            </c:spPr>
          </c:dPt>
          <c:dLbls>
            <c:spPr>
              <a:noFill/>
              <a:ln w="25400">
                <a:noFill/>
              </a:ln>
            </c:spPr>
            <c:dLblPos val="ctr"/>
            <c:showLegendKey val="0"/>
            <c:showVal val="1"/>
            <c:showCatName val="0"/>
            <c:showSerName val="0"/>
            <c:showPercent val="0"/>
            <c:showBubbleSize val="0"/>
            <c:showLeaderLines val="1"/>
          </c:dLbls>
          <c:cat>
            <c:strRef>
              <c:f>集計!$AJ$232:$AJ$234</c:f>
              <c:strCache>
                <c:ptCount val="3"/>
                <c:pt idx="0">
                  <c:v>変更した</c:v>
                </c:pt>
                <c:pt idx="1">
                  <c:v>変更していない</c:v>
                </c:pt>
                <c:pt idx="2">
                  <c:v>無回答</c:v>
                </c:pt>
              </c:strCache>
            </c:strRef>
          </c:cat>
          <c:val>
            <c:numRef>
              <c:f>集計!$AK$232:$AK$234</c:f>
              <c:numCache>
                <c:formatCode>General</c:formatCode>
                <c:ptCount val="3"/>
                <c:pt idx="0">
                  <c:v>98.0</c:v>
                </c:pt>
                <c:pt idx="1">
                  <c:v>15.0</c:v>
                </c:pt>
                <c:pt idx="2">
                  <c:v>3.0</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r"/>
      <c:layout>
        <c:manualLayout>
          <c:xMode val="edge"/>
          <c:yMode val="edge"/>
          <c:x val="0.60232487087998"/>
          <c:y val="0.196998944561715"/>
          <c:w val="0.373685039370079"/>
          <c:h val="0.803000919287835"/>
        </c:manualLayout>
      </c:layout>
      <c:overlay val="0"/>
      <c:spPr>
        <a:noFill/>
        <a:ln w="25400">
          <a:noFill/>
        </a:ln>
      </c:spPr>
      <c:txPr>
        <a:bodyPr/>
        <a:lstStyle/>
        <a:p>
          <a:pPr>
            <a:defRPr sz="2000"/>
          </a:pPr>
          <a:endParaRPr lang="ja-JP"/>
        </a:p>
      </c:txPr>
    </c:legend>
    <c:plotVisOnly val="1"/>
    <c:dispBlanksAs val="gap"/>
    <c:showDLblsOverMax val="0"/>
  </c:chart>
  <c:spPr>
    <a:noFill/>
    <a:ln w="9525">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0599365704286964"/>
          <c:y val="0.0601851851851852"/>
          <c:w val="0.878476377952756"/>
          <c:h val="0.604666249105225"/>
        </c:manualLayout>
      </c:layout>
      <c:barChart>
        <c:barDir val="bar"/>
        <c:grouping val="percentStacked"/>
        <c:varyColors val="0"/>
        <c:ser>
          <c:idx val="0"/>
          <c:order val="0"/>
          <c:tx>
            <c:strRef>
              <c:f>Sheet1!$O$4</c:f>
              <c:strCache>
                <c:ptCount val="1"/>
                <c:pt idx="0">
                  <c:v>増加していない</c:v>
                </c:pt>
              </c:strCache>
            </c:strRef>
          </c:tx>
          <c:invertIfNegative val="0"/>
          <c:dLbls>
            <c:showLegendKey val="0"/>
            <c:showVal val="1"/>
            <c:showCatName val="0"/>
            <c:showSerName val="0"/>
            <c:showPercent val="0"/>
            <c:showBubbleSize val="0"/>
            <c:showLeaderLines val="0"/>
          </c:dLbls>
          <c:val>
            <c:numRef>
              <c:f>Sheet1!$P$4</c:f>
              <c:numCache>
                <c:formatCode>General</c:formatCode>
                <c:ptCount val="1"/>
                <c:pt idx="0">
                  <c:v>39.0</c:v>
                </c:pt>
              </c:numCache>
            </c:numRef>
          </c:val>
        </c:ser>
        <c:ser>
          <c:idx val="1"/>
          <c:order val="1"/>
          <c:tx>
            <c:strRef>
              <c:f>Sheet1!$O$5</c:f>
              <c:strCache>
                <c:ptCount val="1"/>
                <c:pt idx="0">
                  <c:v>検討予定</c:v>
                </c:pt>
              </c:strCache>
            </c:strRef>
          </c:tx>
          <c:invertIfNegative val="0"/>
          <c:dLbls>
            <c:showLegendKey val="0"/>
            <c:showVal val="1"/>
            <c:showCatName val="0"/>
            <c:showSerName val="0"/>
            <c:showPercent val="0"/>
            <c:showBubbleSize val="0"/>
            <c:showLeaderLines val="0"/>
          </c:dLbls>
          <c:val>
            <c:numRef>
              <c:f>Sheet1!$P$5</c:f>
              <c:numCache>
                <c:formatCode>General</c:formatCode>
                <c:ptCount val="1"/>
                <c:pt idx="0">
                  <c:v>11.0</c:v>
                </c:pt>
              </c:numCache>
            </c:numRef>
          </c:val>
        </c:ser>
        <c:ser>
          <c:idx val="2"/>
          <c:order val="2"/>
          <c:tx>
            <c:strRef>
              <c:f>Sheet1!$O$6</c:f>
              <c:strCache>
                <c:ptCount val="1"/>
                <c:pt idx="0">
                  <c:v>増加している</c:v>
                </c:pt>
              </c:strCache>
            </c:strRef>
          </c:tx>
          <c:invertIfNegative val="0"/>
          <c:dLbls>
            <c:showLegendKey val="0"/>
            <c:showVal val="1"/>
            <c:showCatName val="0"/>
            <c:showSerName val="0"/>
            <c:showPercent val="0"/>
            <c:showBubbleSize val="0"/>
            <c:showLeaderLines val="0"/>
          </c:dLbls>
          <c:val>
            <c:numRef>
              <c:f>Sheet1!$P$6</c:f>
              <c:numCache>
                <c:formatCode>General</c:formatCode>
                <c:ptCount val="1"/>
                <c:pt idx="0">
                  <c:v>58.0</c:v>
                </c:pt>
              </c:numCache>
            </c:numRef>
          </c:val>
        </c:ser>
        <c:ser>
          <c:idx val="3"/>
          <c:order val="3"/>
          <c:tx>
            <c:strRef>
              <c:f>Sheet1!$O$7</c:f>
              <c:strCache>
                <c:ptCount val="1"/>
                <c:pt idx="0">
                  <c:v>NA</c:v>
                </c:pt>
              </c:strCache>
            </c:strRef>
          </c:tx>
          <c:invertIfNegative val="0"/>
          <c:dLbls>
            <c:showLegendKey val="0"/>
            <c:showVal val="1"/>
            <c:showCatName val="0"/>
            <c:showSerName val="0"/>
            <c:showPercent val="0"/>
            <c:showBubbleSize val="0"/>
            <c:showLeaderLines val="0"/>
          </c:dLbls>
          <c:val>
            <c:numRef>
              <c:f>Sheet1!$P$7</c:f>
              <c:numCache>
                <c:formatCode>General</c:formatCode>
                <c:ptCount val="1"/>
                <c:pt idx="0">
                  <c:v>5.0</c:v>
                </c:pt>
              </c:numCache>
            </c:numRef>
          </c:val>
        </c:ser>
        <c:dLbls>
          <c:showLegendKey val="0"/>
          <c:showVal val="0"/>
          <c:showCatName val="0"/>
          <c:showSerName val="0"/>
          <c:showPercent val="0"/>
          <c:showBubbleSize val="0"/>
        </c:dLbls>
        <c:gapWidth val="150"/>
        <c:overlap val="100"/>
        <c:axId val="2130278264"/>
        <c:axId val="2130594408"/>
      </c:barChart>
      <c:catAx>
        <c:axId val="2130278264"/>
        <c:scaling>
          <c:orientation val="minMax"/>
        </c:scaling>
        <c:delete val="1"/>
        <c:axPos val="l"/>
        <c:majorTickMark val="out"/>
        <c:minorTickMark val="none"/>
        <c:tickLblPos val="nextTo"/>
        <c:crossAx val="2130594408"/>
        <c:crosses val="autoZero"/>
        <c:auto val="1"/>
        <c:lblAlgn val="ctr"/>
        <c:lblOffset val="100"/>
        <c:noMultiLvlLbl val="0"/>
      </c:catAx>
      <c:valAx>
        <c:axId val="2130594408"/>
        <c:scaling>
          <c:orientation val="minMax"/>
        </c:scaling>
        <c:delete val="0"/>
        <c:axPos val="b"/>
        <c:majorGridlines/>
        <c:numFmt formatCode="0%" sourceLinked="1"/>
        <c:majorTickMark val="out"/>
        <c:minorTickMark val="none"/>
        <c:tickLblPos val="nextTo"/>
        <c:crossAx val="2130278264"/>
        <c:crosses val="autoZero"/>
        <c:crossBetween val="between"/>
      </c:valAx>
    </c:plotArea>
    <c:legend>
      <c:legendPos val="r"/>
      <c:layout>
        <c:manualLayout>
          <c:xMode val="edge"/>
          <c:yMode val="edge"/>
          <c:x val="0.0511281714785652"/>
          <c:y val="0.809838493199714"/>
          <c:w val="0.898871828521435"/>
          <c:h val="0.126535433070866"/>
        </c:manualLayout>
      </c:layout>
      <c:overlay val="0"/>
      <c:txPr>
        <a:bodyPr/>
        <a:lstStyle/>
        <a:p>
          <a:pPr>
            <a:defRPr sz="1800"/>
          </a:pPr>
          <a:endParaRPr lang="ja-JP"/>
        </a:p>
      </c:txPr>
    </c:legend>
    <c:plotVisOnly val="1"/>
    <c:dispBlanksAs val="gap"/>
    <c:showDLblsOverMax val="0"/>
  </c:chart>
  <c:spPr>
    <a:noFill/>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0592893700787401"/>
          <c:y val="0.0601851851851852"/>
          <c:w val="0.889106517935258"/>
          <c:h val="0.438210119568387"/>
        </c:manualLayout>
      </c:layout>
      <c:barChart>
        <c:barDir val="bar"/>
        <c:grouping val="percentStacked"/>
        <c:varyColors val="0"/>
        <c:ser>
          <c:idx val="0"/>
          <c:order val="0"/>
          <c:tx>
            <c:strRef>
              <c:f>Sheet1!$A$4</c:f>
              <c:strCache>
                <c:ptCount val="1"/>
                <c:pt idx="0">
                  <c:v>行っていない</c:v>
                </c:pt>
              </c:strCache>
            </c:strRef>
          </c:tx>
          <c:invertIfNegative val="0"/>
          <c:val>
            <c:numRef>
              <c:f>Sheet1!$B$4</c:f>
              <c:numCache>
                <c:formatCode>General</c:formatCode>
                <c:ptCount val="1"/>
                <c:pt idx="0">
                  <c:v>86.0</c:v>
                </c:pt>
              </c:numCache>
            </c:numRef>
          </c:val>
        </c:ser>
        <c:ser>
          <c:idx val="1"/>
          <c:order val="1"/>
          <c:tx>
            <c:strRef>
              <c:f>Sheet1!$A$5</c:f>
              <c:strCache>
                <c:ptCount val="1"/>
                <c:pt idx="0">
                  <c:v>以前から行っている　</c:v>
                </c:pt>
              </c:strCache>
            </c:strRef>
          </c:tx>
          <c:invertIfNegative val="0"/>
          <c:val>
            <c:numRef>
              <c:f>Sheet1!$B$5</c:f>
              <c:numCache>
                <c:formatCode>General</c:formatCode>
                <c:ptCount val="1"/>
                <c:pt idx="0">
                  <c:v>5.0</c:v>
                </c:pt>
              </c:numCache>
            </c:numRef>
          </c:val>
        </c:ser>
        <c:ser>
          <c:idx val="2"/>
          <c:order val="2"/>
          <c:tx>
            <c:strRef>
              <c:f>Sheet1!$A$6</c:f>
              <c:strCache>
                <c:ptCount val="1"/>
                <c:pt idx="0">
                  <c:v>新たに行った</c:v>
                </c:pt>
              </c:strCache>
            </c:strRef>
          </c:tx>
          <c:invertIfNegative val="0"/>
          <c:val>
            <c:numRef>
              <c:f>Sheet1!$B$6</c:f>
              <c:numCache>
                <c:formatCode>General</c:formatCode>
                <c:ptCount val="1"/>
                <c:pt idx="0">
                  <c:v>23.0</c:v>
                </c:pt>
              </c:numCache>
            </c:numRef>
          </c:val>
        </c:ser>
        <c:dLbls>
          <c:showLegendKey val="0"/>
          <c:showVal val="0"/>
          <c:showCatName val="0"/>
          <c:showSerName val="0"/>
          <c:showPercent val="0"/>
          <c:showBubbleSize val="0"/>
        </c:dLbls>
        <c:gapWidth val="150"/>
        <c:overlap val="100"/>
        <c:axId val="2129871800"/>
        <c:axId val="2129685480"/>
      </c:barChart>
      <c:catAx>
        <c:axId val="2129871800"/>
        <c:scaling>
          <c:orientation val="minMax"/>
        </c:scaling>
        <c:delete val="1"/>
        <c:axPos val="l"/>
        <c:majorTickMark val="out"/>
        <c:minorTickMark val="none"/>
        <c:tickLblPos val="nextTo"/>
        <c:crossAx val="2129685480"/>
        <c:crosses val="autoZero"/>
        <c:auto val="1"/>
        <c:lblAlgn val="ctr"/>
        <c:lblOffset val="100"/>
        <c:noMultiLvlLbl val="0"/>
      </c:catAx>
      <c:valAx>
        <c:axId val="2129685480"/>
        <c:scaling>
          <c:orientation val="minMax"/>
        </c:scaling>
        <c:delete val="0"/>
        <c:axPos val="b"/>
        <c:majorGridlines/>
        <c:numFmt formatCode="0%" sourceLinked="1"/>
        <c:majorTickMark val="out"/>
        <c:minorTickMark val="none"/>
        <c:tickLblPos val="nextTo"/>
        <c:crossAx val="2129871800"/>
        <c:crosses val="autoZero"/>
        <c:crossBetween val="between"/>
      </c:valAx>
    </c:plotArea>
    <c:legend>
      <c:legendPos val="r"/>
      <c:layout>
        <c:manualLayout>
          <c:xMode val="edge"/>
          <c:yMode val="edge"/>
          <c:x val="0.0494439364287159"/>
          <c:y val="0.673796355211851"/>
          <c:w val="0.880078302712161"/>
          <c:h val="0.172447871099446"/>
        </c:manualLayout>
      </c:layout>
      <c:overlay val="0"/>
      <c:txPr>
        <a:bodyPr/>
        <a:lstStyle/>
        <a:p>
          <a:pPr>
            <a:defRPr sz="2400"/>
          </a:pPr>
          <a:endParaRPr lang="ja-JP"/>
        </a:p>
      </c:txPr>
    </c:legend>
    <c:plotVisOnly val="1"/>
    <c:dispBlanksAs val="gap"/>
    <c:showDLblsOverMax val="0"/>
  </c:chart>
  <c:spPr>
    <a:noFill/>
    <a:ln>
      <a:noFill/>
    </a:ln>
  </c:spPr>
  <c:txPr>
    <a:bodyPr/>
    <a:lstStyle/>
    <a:p>
      <a:pPr>
        <a:defRPr sz="1600"/>
      </a:pPr>
      <a:endParaRPr lang="ja-JP"/>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txPr>
              <a:bodyPr/>
              <a:lstStyle/>
              <a:p>
                <a:pPr>
                  <a:defRPr sz="2400"/>
                </a:pPr>
                <a:endParaRPr lang="ja-JP"/>
              </a:p>
            </c:txPr>
            <c:showLegendKey val="0"/>
            <c:showVal val="1"/>
            <c:showCatName val="0"/>
            <c:showSerName val="0"/>
            <c:showPercent val="0"/>
            <c:showBubbleSize val="0"/>
            <c:showLeaderLines val="1"/>
          </c:dLbls>
          <c:cat>
            <c:strRef>
              <c:f>Sheet1!$M$4:$M$7</c:f>
              <c:strCache>
                <c:ptCount val="4"/>
                <c:pt idx="0">
                  <c:v>必要性感じない</c:v>
                </c:pt>
                <c:pt idx="1">
                  <c:v>判断できない</c:v>
                </c:pt>
                <c:pt idx="2">
                  <c:v>感じる</c:v>
                </c:pt>
                <c:pt idx="3">
                  <c:v>NA</c:v>
                </c:pt>
              </c:strCache>
            </c:strRef>
          </c:cat>
          <c:val>
            <c:numRef>
              <c:f>Sheet1!$N$4:$N$7</c:f>
              <c:numCache>
                <c:formatCode>General</c:formatCode>
                <c:ptCount val="4"/>
                <c:pt idx="0">
                  <c:v>26.0</c:v>
                </c:pt>
                <c:pt idx="1">
                  <c:v>69.0</c:v>
                </c:pt>
                <c:pt idx="2">
                  <c:v>14.0</c:v>
                </c:pt>
                <c:pt idx="3">
                  <c:v>4.0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72326552930884"/>
          <c:y val="0.0868256353582545"/>
          <c:w val="0.383938010324168"/>
          <c:h val="0.826489064567875"/>
        </c:manualLayout>
      </c:layout>
      <c:overlay val="0"/>
      <c:txPr>
        <a:bodyPr/>
        <a:lstStyle/>
        <a:p>
          <a:pPr>
            <a:defRPr sz="2400"/>
          </a:pPr>
          <a:endParaRPr lang="ja-JP"/>
        </a:p>
      </c:txPr>
    </c:legend>
    <c:plotVisOnly val="1"/>
    <c:dispBlanksAs val="gap"/>
    <c:showDLblsOverMax val="0"/>
  </c:chart>
  <c:spPr>
    <a:noFill/>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pitchFamily="50" charset="-128"/>
              </a:defRPr>
            </a:lvl1pPr>
          </a:lstStyle>
          <a:p>
            <a:pPr>
              <a:defRPr/>
            </a:pPr>
            <a:endParaRPr lang="en-US" altLang="ja-JP"/>
          </a:p>
        </p:txBody>
      </p:sp>
      <p:sp>
        <p:nvSpPr>
          <p:cNvPr id="47107" name="Rectangle 3"/>
          <p:cNvSpPr>
            <a:spLocks noGrp="1" noChangeArrowheads="1"/>
          </p:cNvSpPr>
          <p:nvPr>
            <p:ph type="dt" sz="quarter" idx="1"/>
          </p:nvPr>
        </p:nvSpPr>
        <p:spPr bwMode="auto">
          <a:xfrm>
            <a:off x="3884613"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pitchFamily="50" charset="-128"/>
              </a:defRPr>
            </a:lvl1pPr>
          </a:lstStyle>
          <a:p>
            <a:pPr>
              <a:defRPr/>
            </a:pPr>
            <a:endParaRPr lang="en-US" altLang="ja-JP"/>
          </a:p>
        </p:txBody>
      </p:sp>
      <p:sp>
        <p:nvSpPr>
          <p:cNvPr id="47108" name="Rectangle 4"/>
          <p:cNvSpPr>
            <a:spLocks noGrp="1" noChangeArrowheads="1"/>
          </p:cNvSpPr>
          <p:nvPr>
            <p:ph type="ftr" sz="quarter" idx="2"/>
          </p:nvPr>
        </p:nvSpPr>
        <p:spPr bwMode="auto">
          <a:xfrm>
            <a:off x="0" y="9245600"/>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pitchFamily="50" charset="-128"/>
              </a:defRPr>
            </a:lvl1pPr>
          </a:lstStyle>
          <a:p>
            <a:pPr>
              <a:defRPr/>
            </a:pPr>
            <a:endParaRPr lang="en-US" altLang="ja-JP"/>
          </a:p>
        </p:txBody>
      </p:sp>
      <p:sp>
        <p:nvSpPr>
          <p:cNvPr id="47109" name="Rectangle 5"/>
          <p:cNvSpPr>
            <a:spLocks noGrp="1" noChangeArrowheads="1"/>
          </p:cNvSpPr>
          <p:nvPr>
            <p:ph type="sldNum" sz="quarter" idx="3"/>
          </p:nvPr>
        </p:nvSpPr>
        <p:spPr bwMode="auto">
          <a:xfrm>
            <a:off x="3884613" y="9245600"/>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ＭＳ Ｐゴシック" pitchFamily="50" charset="-128"/>
              </a:defRPr>
            </a:lvl1pPr>
          </a:lstStyle>
          <a:p>
            <a:pPr>
              <a:defRPr/>
            </a:pPr>
            <a:fld id="{7BC8CCD4-E6DA-4B93-B753-417FDED6C0B8}" type="slidenum">
              <a:rPr lang="en-US" altLang="ja-JP"/>
              <a:pPr>
                <a:defRPr/>
              </a:pPr>
              <a:t>‹#›</a:t>
            </a:fld>
            <a:endParaRPr lang="en-US" altLang="ja-JP"/>
          </a:p>
        </p:txBody>
      </p:sp>
    </p:spTree>
    <p:extLst>
      <p:ext uri="{BB962C8B-B14F-4D97-AF65-F5344CB8AC3E}">
        <p14:creationId xmlns:p14="http://schemas.microsoft.com/office/powerpoint/2010/main" val="331791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pitchFamily="50" charset="-128"/>
              </a:defRPr>
            </a:lvl1pPr>
          </a:lstStyle>
          <a:p>
            <a:pPr>
              <a:defRPr/>
            </a:pPr>
            <a:endParaRPr lang="en-US" altLang="ja-JP"/>
          </a:p>
        </p:txBody>
      </p:sp>
      <p:sp>
        <p:nvSpPr>
          <p:cNvPr id="6147" name="Rectangle 3"/>
          <p:cNvSpPr>
            <a:spLocks noGrp="1" noChangeArrowheads="1"/>
          </p:cNvSpPr>
          <p:nvPr>
            <p:ph type="dt" idx="1"/>
          </p:nvPr>
        </p:nvSpPr>
        <p:spPr bwMode="auto">
          <a:xfrm>
            <a:off x="3884613"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pitchFamily="50" charset="-128"/>
              </a:defRPr>
            </a:lvl1pPr>
          </a:lstStyle>
          <a:p>
            <a:pPr>
              <a:defRPr/>
            </a:pPr>
            <a:endParaRPr lang="en-US" altLang="ja-JP"/>
          </a:p>
        </p:txBody>
      </p:sp>
      <p:sp>
        <p:nvSpPr>
          <p:cNvPr id="316420" name="Rectangle 4"/>
          <p:cNvSpPr>
            <a:spLocks noGrp="1" noRot="1" noChangeAspect="1" noChangeArrowheads="1" noTextEdit="1"/>
          </p:cNvSpPr>
          <p:nvPr>
            <p:ph type="sldImg" idx="2"/>
          </p:nvPr>
        </p:nvSpPr>
        <p:spPr bwMode="auto">
          <a:xfrm>
            <a:off x="996950" y="730250"/>
            <a:ext cx="4867275" cy="36512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624388"/>
            <a:ext cx="5486400" cy="43799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150" name="Rectangle 6"/>
          <p:cNvSpPr>
            <a:spLocks noGrp="1" noChangeArrowheads="1"/>
          </p:cNvSpPr>
          <p:nvPr>
            <p:ph type="ftr" sz="quarter" idx="4"/>
          </p:nvPr>
        </p:nvSpPr>
        <p:spPr bwMode="auto">
          <a:xfrm>
            <a:off x="0" y="9245600"/>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pitchFamily="50" charset="-128"/>
              </a:defRPr>
            </a:lvl1pPr>
          </a:lstStyle>
          <a:p>
            <a:pPr>
              <a:defRPr/>
            </a:pPr>
            <a:endParaRPr lang="en-US" altLang="ja-JP"/>
          </a:p>
        </p:txBody>
      </p:sp>
      <p:sp>
        <p:nvSpPr>
          <p:cNvPr id="6151" name="Rectangle 7"/>
          <p:cNvSpPr>
            <a:spLocks noGrp="1" noChangeArrowheads="1"/>
          </p:cNvSpPr>
          <p:nvPr>
            <p:ph type="sldNum" sz="quarter" idx="5"/>
          </p:nvPr>
        </p:nvSpPr>
        <p:spPr bwMode="auto">
          <a:xfrm>
            <a:off x="3884613" y="9245600"/>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ＭＳ Ｐゴシック" pitchFamily="50" charset="-128"/>
              </a:defRPr>
            </a:lvl1pPr>
          </a:lstStyle>
          <a:p>
            <a:pPr>
              <a:defRPr/>
            </a:pPr>
            <a:fld id="{E1EB4ADF-DE60-4257-9E84-0B7F77A9B899}" type="slidenum">
              <a:rPr lang="en-US" altLang="ja-JP"/>
              <a:pPr>
                <a:defRPr/>
              </a:pPr>
              <a:t>‹#›</a:t>
            </a:fld>
            <a:endParaRPr lang="en-US" altLang="ja-JP"/>
          </a:p>
        </p:txBody>
      </p:sp>
    </p:spTree>
    <p:extLst>
      <p:ext uri="{BB962C8B-B14F-4D97-AF65-F5344CB8AC3E}">
        <p14:creationId xmlns:p14="http://schemas.microsoft.com/office/powerpoint/2010/main" val="34224052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89" name="スライド イメージ プレースホルダ 1"/>
          <p:cNvSpPr>
            <a:spLocks noGrp="1" noRot="1" noChangeAspect="1" noTextEdit="1"/>
          </p:cNvSpPr>
          <p:nvPr>
            <p:ph type="sldImg"/>
          </p:nvPr>
        </p:nvSpPr>
        <p:spPr>
          <a:ln/>
        </p:spPr>
      </p:sp>
      <p:sp>
        <p:nvSpPr>
          <p:cNvPr id="319490" name="ノート プレースホルダ 2"/>
          <p:cNvSpPr>
            <a:spLocks noGrp="1"/>
          </p:cNvSpPr>
          <p:nvPr>
            <p:ph type="body" idx="1"/>
          </p:nvPr>
        </p:nvSpPr>
        <p:spPr>
          <a:noFill/>
          <a:ln/>
        </p:spPr>
        <p:txBody>
          <a:bodyPr/>
          <a:lstStyle/>
          <a:p>
            <a:endParaRPr lang="ja-JP" altLang="en-US" smtClean="0"/>
          </a:p>
        </p:txBody>
      </p:sp>
      <p:sp>
        <p:nvSpPr>
          <p:cNvPr id="319491" name="スライド番号プレースホルダ 3"/>
          <p:cNvSpPr>
            <a:spLocks noGrp="1"/>
          </p:cNvSpPr>
          <p:nvPr>
            <p:ph type="sldNum" sz="quarter" idx="5"/>
          </p:nvPr>
        </p:nvSpPr>
        <p:spPr>
          <a:noFill/>
        </p:spPr>
        <p:txBody>
          <a:bodyPr/>
          <a:lstStyle/>
          <a:p>
            <a:fld id="{1EFF7EE8-4792-4787-83B0-AFFDF4BAF15E}" type="slidenum">
              <a:rPr lang="en-US" altLang="ja-JP" smtClean="0">
                <a:ea typeface="ＭＳ Ｐゴシック" charset="-128"/>
              </a:rPr>
              <a:pPr/>
              <a:t>1</a:t>
            </a:fld>
            <a:endParaRPr lang="en-US" altLang="ja-JP" smtClean="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12994"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33795"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93607A-3B8A-4908-8752-60F366A18CC0}" type="slidenum">
              <a:rPr lang="en-US" altLang="ja-JP"/>
              <a:pPr fontAlgn="base">
                <a:spcBef>
                  <a:spcPct val="0"/>
                </a:spcBef>
                <a:spcAft>
                  <a:spcPct val="0"/>
                </a:spcAft>
                <a:defRPr/>
              </a:pPr>
              <a:t>17</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ja-JP" altLang="en-US">
              <a:ea typeface="ＭＳ Ｐゴシック" pitchFamily="50" charset="-128"/>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ja-JP" altLang="en-US">
              <a:ea typeface="ＭＳ Ｐゴシック" pitchFamily="50" charset="-128"/>
            </a:endParaRPr>
          </a:p>
        </p:txBody>
      </p:sp>
      <p:sp>
        <p:nvSpPr>
          <p:cNvPr id="44034" name="Rectangle 2"/>
          <p:cNvSpPr>
            <a:spLocks noGrp="1" noChangeArrowheads="1"/>
          </p:cNvSpPr>
          <p:nvPr>
            <p:ph type="ctrTitle"/>
          </p:nvPr>
        </p:nvSpPr>
        <p:spPr>
          <a:xfrm>
            <a:off x="914400" y="1524000"/>
            <a:ext cx="7623175" cy="1752600"/>
          </a:xfrm>
        </p:spPr>
        <p:txBody>
          <a:bodyPr/>
          <a:lstStyle>
            <a:lvl1pPr>
              <a:defRPr sz="5000"/>
            </a:lvl1pPr>
          </a:lstStyle>
          <a:p>
            <a:r>
              <a:rPr lang="ja-JP" altLang="en-US"/>
              <a:t>マスタ タイトルの書式設定</a:t>
            </a:r>
          </a:p>
        </p:txBody>
      </p:sp>
      <p:sp>
        <p:nvSpPr>
          <p:cNvPr id="44035"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ja-JP" altLang="en-US"/>
              <a:t>マスタ サブタイトルの書式設定</a:t>
            </a:r>
          </a:p>
        </p:txBody>
      </p:sp>
      <p:sp>
        <p:nvSpPr>
          <p:cNvPr id="8" name="Rectangle 4"/>
          <p:cNvSpPr>
            <a:spLocks noGrp="1" noChangeArrowheads="1"/>
          </p:cNvSpPr>
          <p:nvPr>
            <p:ph type="dt" sz="half" idx="10"/>
          </p:nvPr>
        </p:nvSpPr>
        <p:spPr/>
        <p:txBody>
          <a:bodyPr/>
          <a:lstStyle>
            <a:lvl1pPr>
              <a:defRPr/>
            </a:lvl1pPr>
          </a:lstStyle>
          <a:p>
            <a:pPr>
              <a:defRPr/>
            </a:pPr>
            <a:endParaRPr lang="en-US" altLang="ja-JP"/>
          </a:p>
        </p:txBody>
      </p:sp>
      <p:sp>
        <p:nvSpPr>
          <p:cNvPr id="9"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ja-JP"/>
          </a:p>
        </p:txBody>
      </p:sp>
      <p:sp>
        <p:nvSpPr>
          <p:cNvPr id="10" name="Rectangle 6"/>
          <p:cNvSpPr>
            <a:spLocks noGrp="1" noChangeArrowheads="1"/>
          </p:cNvSpPr>
          <p:nvPr>
            <p:ph type="sldNum" sz="quarter" idx="12"/>
          </p:nvPr>
        </p:nvSpPr>
        <p:spPr/>
        <p:txBody>
          <a:bodyPr/>
          <a:lstStyle>
            <a:lvl1pPr>
              <a:defRPr/>
            </a:lvl1pPr>
          </a:lstStyle>
          <a:p>
            <a:pPr>
              <a:defRPr/>
            </a:pPr>
            <a:fld id="{BE2636F5-2E30-48FE-B5B2-FC5F0651CED1}"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A3BCAE7-2D08-4ECD-AB45-6A5EDD838169}"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7813"/>
            <a:ext cx="2057400" cy="585311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7813"/>
            <a:ext cx="6019800" cy="585311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E87EBC3-B4BF-4657-8CBB-CB0E6D5D32FB}" type="slidenum">
              <a:rPr lang="en-US" altLang="ja-JP"/>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3"/>
            <a:ext cx="8229600" cy="1139825"/>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0"/>
            <a:ext cx="4038600" cy="45307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307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640427F-DF36-42F3-9645-9B585798F6FA}" type="slidenum">
              <a:rPr lang="en-US" altLang="ja-JP"/>
              <a:pPr>
                <a:defRPr/>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3"/>
            <a:ext cx="8229600" cy="1139825"/>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530725"/>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5D3215A-C8C5-4B51-AB3A-6F6BDC120CBF}"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300083F-1A88-417B-BABE-9BDB99F517BC}"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00451D9-E591-4368-9135-1388E1BBD35C}"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612A5B2-6D15-49FE-A233-514147A49D8B}"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2CE4A61F-DFF8-4357-A305-3262FD63B658}"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7DE6C34A-397F-40F2-BBB0-87A2F62A83A1}"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2D0B999-F40D-4A68-8170-96D855F36F58}"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1F80AB6-354A-48EE-A5AB-C4B76D18E14D}"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7D98CE6-F75F-43B5-87B9-25399168EFA8}"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3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タイトルの書式設定</a:t>
            </a:r>
          </a:p>
        </p:txBody>
      </p:sp>
      <p:sp>
        <p:nvSpPr>
          <p:cNvPr id="103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301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atin typeface="+mj-lt"/>
                <a:ea typeface="ＭＳ Ｐゴシック" pitchFamily="50" charset="-128"/>
              </a:defRPr>
            </a:lvl1pPr>
          </a:lstStyle>
          <a:p>
            <a:pPr>
              <a:defRPr/>
            </a:pPr>
            <a:endParaRPr lang="en-US" altLang="ja-JP"/>
          </a:p>
        </p:txBody>
      </p:sp>
      <p:sp>
        <p:nvSpPr>
          <p:cNvPr id="4301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200">
                <a:latin typeface="+mj-lt"/>
                <a:ea typeface="ＭＳ Ｐゴシック" pitchFamily="50" charset="-128"/>
              </a:defRPr>
            </a:lvl1pPr>
          </a:lstStyle>
          <a:p>
            <a:pPr>
              <a:defRPr/>
            </a:pPr>
            <a:endParaRPr lang="en-US" altLang="ja-JP"/>
          </a:p>
        </p:txBody>
      </p:sp>
      <p:sp>
        <p:nvSpPr>
          <p:cNvPr id="4301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mj-lt"/>
                <a:ea typeface="ＭＳ Ｐゴシック" pitchFamily="50" charset="-128"/>
              </a:defRPr>
            </a:lvl1pPr>
          </a:lstStyle>
          <a:p>
            <a:pPr>
              <a:defRPr/>
            </a:pPr>
            <a:fld id="{68248315-DFC5-451C-B33F-52E027079DAA}" type="slidenum">
              <a:rPr lang="en-US" altLang="ja-JP"/>
              <a:pPr>
                <a:defRPr/>
              </a:pPr>
              <a:t>‹#›</a:t>
            </a:fld>
            <a:endParaRPr lang="en-US" altLang="ja-JP"/>
          </a:p>
        </p:txBody>
      </p:sp>
      <p:sp>
        <p:nvSpPr>
          <p:cNvPr id="43015"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ja-JP" altLang="en-US">
              <a:ea typeface="ＭＳ Ｐゴシック" pitchFamily="50" charset="-128"/>
            </a:endParaRPr>
          </a:p>
        </p:txBody>
      </p:sp>
      <p:sp>
        <p:nvSpPr>
          <p:cNvPr id="43016"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ja-JP" altLang="en-US">
              <a:ea typeface="ＭＳ Ｐゴシック" pitchFamily="50" charset="-128"/>
            </a:endParaRPr>
          </a:p>
        </p:txBody>
      </p:sp>
    </p:spTree>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 id="2147483651" r:id="rId13"/>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kumimoji="1" sz="4200">
          <a:solidFill>
            <a:schemeClr val="tx2"/>
          </a:solidFill>
          <a:latin typeface="+mj-lt"/>
          <a:ea typeface="+mj-ea"/>
          <a:cs typeface="+mj-cs"/>
        </a:defRPr>
      </a:lvl1pPr>
      <a:lvl2pPr algn="l" rtl="0" eaLnBrk="0" fontAlgn="base" hangingPunct="0">
        <a:spcBef>
          <a:spcPct val="0"/>
        </a:spcBef>
        <a:spcAft>
          <a:spcPct val="0"/>
        </a:spcAft>
        <a:defRPr kumimoji="1" sz="4200">
          <a:solidFill>
            <a:schemeClr val="tx2"/>
          </a:solidFill>
          <a:latin typeface="Garamond" pitchFamily="18" charset="0"/>
          <a:ea typeface="ＭＳ Ｐゴシック" pitchFamily="50" charset="-128"/>
        </a:defRPr>
      </a:lvl2pPr>
      <a:lvl3pPr algn="l" rtl="0" eaLnBrk="0" fontAlgn="base" hangingPunct="0">
        <a:spcBef>
          <a:spcPct val="0"/>
        </a:spcBef>
        <a:spcAft>
          <a:spcPct val="0"/>
        </a:spcAft>
        <a:defRPr kumimoji="1" sz="4200">
          <a:solidFill>
            <a:schemeClr val="tx2"/>
          </a:solidFill>
          <a:latin typeface="Garamond" pitchFamily="18" charset="0"/>
          <a:ea typeface="ＭＳ Ｐゴシック" pitchFamily="50" charset="-128"/>
        </a:defRPr>
      </a:lvl3pPr>
      <a:lvl4pPr algn="l" rtl="0" eaLnBrk="0" fontAlgn="base" hangingPunct="0">
        <a:spcBef>
          <a:spcPct val="0"/>
        </a:spcBef>
        <a:spcAft>
          <a:spcPct val="0"/>
        </a:spcAft>
        <a:defRPr kumimoji="1" sz="4200">
          <a:solidFill>
            <a:schemeClr val="tx2"/>
          </a:solidFill>
          <a:latin typeface="Garamond" pitchFamily="18" charset="0"/>
          <a:ea typeface="ＭＳ Ｐゴシック" pitchFamily="50" charset="-128"/>
        </a:defRPr>
      </a:lvl4pPr>
      <a:lvl5pPr algn="l" rtl="0" eaLnBrk="0" fontAlgn="base" hangingPunct="0">
        <a:spcBef>
          <a:spcPct val="0"/>
        </a:spcBef>
        <a:spcAft>
          <a:spcPct val="0"/>
        </a:spcAft>
        <a:defRPr kumimoji="1" sz="4200">
          <a:solidFill>
            <a:schemeClr val="tx2"/>
          </a:solidFill>
          <a:latin typeface="Garamond" pitchFamily="18" charset="0"/>
          <a:ea typeface="ＭＳ Ｐゴシック" pitchFamily="50" charset="-128"/>
        </a:defRPr>
      </a:lvl5pPr>
      <a:lvl6pPr marL="457200" algn="l" rtl="0" fontAlgn="base">
        <a:spcBef>
          <a:spcPct val="0"/>
        </a:spcBef>
        <a:spcAft>
          <a:spcPct val="0"/>
        </a:spcAft>
        <a:defRPr kumimoji="1" sz="4200">
          <a:solidFill>
            <a:schemeClr val="tx2"/>
          </a:solidFill>
          <a:latin typeface="Garamond" pitchFamily="18" charset="0"/>
          <a:ea typeface="ＭＳ Ｐゴシック" pitchFamily="50" charset="-128"/>
        </a:defRPr>
      </a:lvl6pPr>
      <a:lvl7pPr marL="914400" algn="l" rtl="0" fontAlgn="base">
        <a:spcBef>
          <a:spcPct val="0"/>
        </a:spcBef>
        <a:spcAft>
          <a:spcPct val="0"/>
        </a:spcAft>
        <a:defRPr kumimoji="1" sz="4200">
          <a:solidFill>
            <a:schemeClr val="tx2"/>
          </a:solidFill>
          <a:latin typeface="Garamond" pitchFamily="18" charset="0"/>
          <a:ea typeface="ＭＳ Ｐゴシック" pitchFamily="50" charset="-128"/>
        </a:defRPr>
      </a:lvl7pPr>
      <a:lvl8pPr marL="1371600" algn="l" rtl="0" fontAlgn="base">
        <a:spcBef>
          <a:spcPct val="0"/>
        </a:spcBef>
        <a:spcAft>
          <a:spcPct val="0"/>
        </a:spcAft>
        <a:defRPr kumimoji="1" sz="4200">
          <a:solidFill>
            <a:schemeClr val="tx2"/>
          </a:solidFill>
          <a:latin typeface="Garamond" pitchFamily="18" charset="0"/>
          <a:ea typeface="ＭＳ Ｐゴシック" pitchFamily="50" charset="-128"/>
        </a:defRPr>
      </a:lvl8pPr>
      <a:lvl9pPr marL="1828800" algn="l" rtl="0" fontAlgn="base">
        <a:spcBef>
          <a:spcPct val="0"/>
        </a:spcBef>
        <a:spcAft>
          <a:spcPct val="0"/>
        </a:spcAft>
        <a:defRPr kumimoji="1" sz="4200">
          <a:solidFill>
            <a:schemeClr val="tx2"/>
          </a:solidFill>
          <a:latin typeface="Garamond" pitchFamily="18" charset="0"/>
          <a:ea typeface="ＭＳ Ｐゴシック" pitchFamily="50" charset="-128"/>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kumimoji="1"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kumimoji="1" sz="2600">
          <a:solidFill>
            <a:schemeClr val="tx1"/>
          </a:solidFill>
          <a:latin typeface="+mn-lt"/>
          <a:ea typeface="+mn-ea"/>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kumimoji="1" sz="2200">
          <a:solidFill>
            <a:schemeClr val="tx1"/>
          </a:solidFill>
          <a:latin typeface="+mn-lt"/>
          <a:ea typeface="+mn-ea"/>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kumimoji="1" sz="2000">
          <a:solidFill>
            <a:schemeClr val="tx1"/>
          </a:solidFill>
          <a:latin typeface="+mn-lt"/>
          <a:ea typeface="+mn-ea"/>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5pPr>
      <a:lvl6pPr marL="21383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6pPr>
      <a:lvl7pPr marL="25955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7pPr>
      <a:lvl8pPr marL="30527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8pPr>
      <a:lvl9pPr marL="35099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 Id="rId3" Type="http://schemas.openxmlformats.org/officeDocument/2006/relationships/chart" Target="../charts/char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10.xml"/><Relationship Id="rId3" Type="http://schemas.openxmlformats.org/officeDocument/2006/relationships/chart" Target="../charts/char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3.xml"/><Relationship Id="rId3" Type="http://schemas.openxmlformats.org/officeDocument/2006/relationships/chart" Target="../charts/char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hart" Target="../charts/chart5.xml"/><Relationship Id="rId3"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5" name="Rectangle 2"/>
          <p:cNvSpPr>
            <a:spLocks noGrp="1" noChangeArrowheads="1"/>
          </p:cNvSpPr>
          <p:nvPr>
            <p:ph type="ctrTitle"/>
          </p:nvPr>
        </p:nvSpPr>
        <p:spPr>
          <a:xfrm>
            <a:off x="611188" y="1196975"/>
            <a:ext cx="7921625" cy="2447925"/>
          </a:xfrm>
        </p:spPr>
        <p:txBody>
          <a:bodyPr/>
          <a:lstStyle/>
          <a:p>
            <a:pPr eaLnBrk="1" hangingPunct="1"/>
            <a:r>
              <a:rPr lang="ja-JP" altLang="en-US" sz="4200" dirty="0"/>
              <a:t>特定感染症予防指針の期待する性感染症発生動向の活用</a:t>
            </a:r>
            <a:endParaRPr lang="ja-JP" altLang="en-US" sz="4600" dirty="0" smtClean="0"/>
          </a:p>
        </p:txBody>
      </p:sp>
      <p:sp>
        <p:nvSpPr>
          <p:cNvPr id="318466" name="Rectangle 3"/>
          <p:cNvSpPr>
            <a:spLocks noGrp="1" noChangeArrowheads="1"/>
          </p:cNvSpPr>
          <p:nvPr>
            <p:ph type="subTitle" idx="1"/>
          </p:nvPr>
        </p:nvSpPr>
        <p:spPr>
          <a:xfrm>
            <a:off x="1547813" y="4005263"/>
            <a:ext cx="7056635" cy="2232049"/>
          </a:xfrm>
        </p:spPr>
        <p:txBody>
          <a:bodyPr/>
          <a:lstStyle/>
          <a:p>
            <a:pPr eaLnBrk="1" hangingPunct="1"/>
            <a:r>
              <a:rPr lang="en-US" altLang="ja-JP" sz="2000" dirty="0" smtClean="0">
                <a:solidFill>
                  <a:srgbClr val="006633"/>
                </a:solidFill>
              </a:rPr>
              <a:t>2016.1.29.</a:t>
            </a:r>
            <a:endParaRPr lang="en-US" altLang="ja-JP" sz="2000" dirty="0">
              <a:solidFill>
                <a:srgbClr val="006633"/>
              </a:solidFill>
            </a:endParaRPr>
          </a:p>
          <a:p>
            <a:pPr eaLnBrk="1" hangingPunct="1"/>
            <a:r>
              <a:rPr lang="ja-JP" altLang="en-US" sz="2000" dirty="0">
                <a:solidFill>
                  <a:schemeClr val="tx2"/>
                </a:solidFill>
              </a:rPr>
              <a:t>中瀨克己：</a:t>
            </a:r>
            <a:r>
              <a:rPr lang="ja-JP" altLang="en-US" sz="2000" dirty="0" smtClean="0">
                <a:solidFill>
                  <a:schemeClr val="tx2"/>
                </a:solidFill>
              </a:rPr>
              <a:t>岡山大学医療教育統合開発センター、</a:t>
            </a:r>
            <a:r>
              <a:rPr lang="ja-JP" altLang="en-US" sz="2000" dirty="0">
                <a:solidFill>
                  <a:schemeClr val="tx2"/>
                </a:solidFill>
              </a:rPr>
              <a:t>高野つる代：横浜市磯子区福祉保健センター（元横浜市衛生研究所）</a:t>
            </a:r>
            <a:r>
              <a:rPr lang="ja-JP" altLang="en-US" sz="2000" dirty="0" smtClean="0">
                <a:solidFill>
                  <a:schemeClr val="tx2"/>
                </a:solidFill>
              </a:rPr>
              <a:t>、</a:t>
            </a:r>
            <a:r>
              <a:rPr lang="ja-JP" altLang="en-US" sz="2000" dirty="0">
                <a:solidFill>
                  <a:schemeClr val="tx2"/>
                </a:solidFill>
              </a:rPr>
              <a:t>：細井</a:t>
            </a:r>
            <a:r>
              <a:rPr lang="ja-JP" altLang="en-US" sz="2000" dirty="0" smtClean="0">
                <a:solidFill>
                  <a:schemeClr val="tx2"/>
                </a:solidFill>
              </a:rPr>
              <a:t>舞子：大阪市保健所、</a:t>
            </a:r>
            <a:r>
              <a:rPr lang="ja-JP" altLang="en-US" sz="2000" dirty="0">
                <a:solidFill>
                  <a:schemeClr val="tx2"/>
                </a:solidFill>
              </a:rPr>
              <a:t>尾本</a:t>
            </a:r>
            <a:r>
              <a:rPr lang="ja-JP" altLang="en-US" sz="2000" dirty="0" smtClean="0">
                <a:solidFill>
                  <a:schemeClr val="tx2"/>
                </a:solidFill>
              </a:rPr>
              <a:t>由美子：東京都</a:t>
            </a:r>
            <a:r>
              <a:rPr lang="ja-JP" altLang="en-US" sz="2000" dirty="0">
                <a:solidFill>
                  <a:schemeClr val="tx2"/>
                </a:solidFill>
              </a:rPr>
              <a:t>豊島区</a:t>
            </a:r>
            <a:r>
              <a:rPr lang="ja-JP" altLang="en-US" sz="2000" dirty="0" smtClean="0">
                <a:solidFill>
                  <a:schemeClr val="tx2"/>
                </a:solidFill>
              </a:rPr>
              <a:t>保健所、川畑拓也：大阪</a:t>
            </a:r>
            <a:r>
              <a:rPr lang="ja-JP" altLang="en-US" sz="2000" dirty="0">
                <a:solidFill>
                  <a:schemeClr val="tx2"/>
                </a:solidFill>
              </a:rPr>
              <a:t>府立公衆衛生</a:t>
            </a:r>
            <a:r>
              <a:rPr lang="ja-JP" altLang="en-US" sz="2000" dirty="0" smtClean="0">
                <a:solidFill>
                  <a:schemeClr val="tx2"/>
                </a:solidFill>
              </a:rPr>
              <a:t>研究所、</a:t>
            </a:r>
            <a:r>
              <a:rPr lang="ja-JP" altLang="en-US" sz="2000" dirty="0">
                <a:solidFill>
                  <a:schemeClr val="tx2"/>
                </a:solidFill>
              </a:rPr>
              <a:t>砂川富</a:t>
            </a:r>
            <a:r>
              <a:rPr lang="ja-JP" altLang="en-US" sz="2000" dirty="0" smtClean="0">
                <a:solidFill>
                  <a:schemeClr val="tx2"/>
                </a:solidFill>
              </a:rPr>
              <a:t>正：国立</a:t>
            </a:r>
            <a:r>
              <a:rPr lang="ja-JP" altLang="en-US" sz="2000" dirty="0">
                <a:solidFill>
                  <a:schemeClr val="tx2"/>
                </a:solidFill>
              </a:rPr>
              <a:t>感染症</a:t>
            </a:r>
            <a:r>
              <a:rPr lang="ja-JP" altLang="en-US" sz="2000" dirty="0" smtClean="0">
                <a:solidFill>
                  <a:schemeClr val="tx2"/>
                </a:solidFill>
              </a:rPr>
              <a:t>研究所、</a:t>
            </a:r>
            <a:r>
              <a:rPr lang="ja-JP" altLang="en-US" sz="2000" dirty="0">
                <a:solidFill>
                  <a:schemeClr val="tx2"/>
                </a:solidFill>
              </a:rPr>
              <a:t>金谷泰</a:t>
            </a:r>
            <a:r>
              <a:rPr lang="ja-JP" altLang="en-US" sz="2000" dirty="0" smtClean="0">
                <a:solidFill>
                  <a:schemeClr val="tx2"/>
                </a:solidFill>
              </a:rPr>
              <a:t>宏：国立</a:t>
            </a:r>
            <a:r>
              <a:rPr lang="ja-JP" altLang="en-US" sz="2000" dirty="0">
                <a:solidFill>
                  <a:schemeClr val="tx2"/>
                </a:solidFill>
              </a:rPr>
              <a:t>保健医療科学院</a:t>
            </a:r>
          </a:p>
        </p:txBody>
      </p:sp>
      <p:sp>
        <p:nvSpPr>
          <p:cNvPr id="5" name="正方形/長方形 4"/>
          <p:cNvSpPr/>
          <p:nvPr/>
        </p:nvSpPr>
        <p:spPr>
          <a:xfrm>
            <a:off x="714374" y="548680"/>
            <a:ext cx="5657826" cy="523220"/>
          </a:xfrm>
          <a:prstGeom prst="rect">
            <a:avLst/>
          </a:prstGeom>
        </p:spPr>
        <p:txBody>
          <a:bodyPr wrap="square">
            <a:spAutoFit/>
          </a:bodyPr>
          <a:lstStyle/>
          <a:p>
            <a:pPr>
              <a:defRPr/>
            </a:pPr>
            <a:r>
              <a:rPr lang="ja-JP" altLang="en-US" sz="2800" dirty="0" smtClean="0">
                <a:solidFill>
                  <a:schemeClr val="accent6"/>
                </a:solidFill>
                <a:ea typeface="ＭＳ Ｐゴシック" pitchFamily="50" charset="-128"/>
              </a:rPr>
              <a:t>公衆衛生情報研究協議会</a:t>
            </a:r>
            <a:r>
              <a:rPr lang="ja-JP" altLang="en-US" sz="2800" dirty="0">
                <a:solidFill>
                  <a:schemeClr val="accent6"/>
                </a:solidFill>
                <a:ea typeface="ＭＳ Ｐゴシック" pitchFamily="50" charset="-128"/>
              </a:rPr>
              <a:t>　</a:t>
            </a:r>
            <a:endParaRPr lang="en-US" altLang="ja-JP" sz="2800" kern="0" dirty="0">
              <a:solidFill>
                <a:srgbClr val="006633"/>
              </a:solidFill>
              <a:latin typeface="Arial"/>
              <a:ea typeface="ＭＳ Ｐゴシック"/>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3"/>
            <a:ext cx="8229600" cy="702915"/>
          </a:xfrm>
        </p:spPr>
        <p:txBody>
          <a:bodyPr/>
          <a:lstStyle/>
          <a:p>
            <a:r>
              <a:rPr kumimoji="1" lang="ja-JP" altLang="en-US" dirty="0" smtClean="0"/>
              <a:t>自治体独自の把握の取り組み</a:t>
            </a:r>
            <a:endParaRPr kumimoji="1" lang="ja-JP" altLang="en-US" dirty="0"/>
          </a:p>
        </p:txBody>
      </p:sp>
      <p:sp>
        <p:nvSpPr>
          <p:cNvPr id="3" name="コンテンツ プレースホルダー 2"/>
          <p:cNvSpPr>
            <a:spLocks noGrp="1"/>
          </p:cNvSpPr>
          <p:nvPr>
            <p:ph idx="1"/>
          </p:nvPr>
        </p:nvSpPr>
        <p:spPr>
          <a:xfrm>
            <a:off x="395536" y="1196752"/>
            <a:ext cx="8229600" cy="4530725"/>
          </a:xfrm>
        </p:spPr>
        <p:txBody>
          <a:bodyPr/>
          <a:lstStyle/>
          <a:p>
            <a:pPr marL="0" indent="0">
              <a:buNone/>
            </a:pPr>
            <a:r>
              <a:rPr lang="ja-JP" altLang="en-US" dirty="0" smtClean="0">
                <a:solidFill>
                  <a:schemeClr val="tx2"/>
                </a:solidFill>
              </a:rPr>
              <a:t>Ｑ．自治体</a:t>
            </a:r>
            <a:r>
              <a:rPr lang="ja-JP" altLang="en-US" dirty="0">
                <a:solidFill>
                  <a:schemeClr val="tx2"/>
                </a:solidFill>
              </a:rPr>
              <a:t>独自に、把握疾患の種類を増やす、報告医療機関を増やす、臨時の詳細調査を行うなど多様な</a:t>
            </a:r>
            <a:r>
              <a:rPr lang="ja-JP" altLang="en-US" dirty="0" smtClean="0">
                <a:solidFill>
                  <a:schemeClr val="tx2"/>
                </a:solidFill>
              </a:rPr>
              <a:t>方法で</a:t>
            </a:r>
            <a:r>
              <a:rPr lang="ja-JP" altLang="en-US" dirty="0">
                <a:solidFill>
                  <a:schemeClr val="tx2"/>
                </a:solidFill>
              </a:rPr>
              <a:t>動向を把握している例があります（三重県や東京都など）。貴自治体は性感染症の動向把握のための</a:t>
            </a:r>
            <a:r>
              <a:rPr lang="ja-JP" altLang="en-US" dirty="0" smtClean="0">
                <a:solidFill>
                  <a:schemeClr val="tx2"/>
                </a:solidFill>
              </a:rPr>
              <a:t>追加や</a:t>
            </a:r>
            <a:r>
              <a:rPr lang="ja-JP" altLang="en-US" dirty="0">
                <a:solidFill>
                  <a:schemeClr val="tx2"/>
                </a:solidFill>
              </a:rPr>
              <a:t>変更があります</a:t>
            </a:r>
            <a:r>
              <a:rPr lang="ja-JP" altLang="en-US" dirty="0" smtClean="0">
                <a:solidFill>
                  <a:schemeClr val="tx2"/>
                </a:solidFill>
              </a:rPr>
              <a:t>か</a:t>
            </a:r>
            <a:endParaRPr lang="en-US" altLang="ja-JP" dirty="0" smtClean="0">
              <a:solidFill>
                <a:schemeClr val="tx2"/>
              </a:solidFill>
            </a:endParaRPr>
          </a:p>
          <a:p>
            <a:r>
              <a:rPr lang="ja-JP" altLang="en-US" dirty="0" smtClean="0"/>
              <a:t>ある　</a:t>
            </a:r>
            <a:r>
              <a:rPr lang="en-US" altLang="ja-JP" dirty="0" smtClean="0"/>
              <a:t>10</a:t>
            </a:r>
            <a:r>
              <a:rPr lang="ja-JP" altLang="en-US" dirty="0" smtClean="0"/>
              <a:t>自治体</a:t>
            </a:r>
            <a:r>
              <a:rPr lang="en-US" altLang="ja-JP" dirty="0" smtClean="0"/>
              <a:t/>
            </a:r>
            <a:br>
              <a:rPr lang="en-US" altLang="ja-JP" dirty="0" smtClean="0"/>
            </a:br>
            <a:r>
              <a:rPr lang="ja-JP" altLang="en-US" dirty="0"/>
              <a:t>非クラミジア非淋菌性</a:t>
            </a:r>
            <a:r>
              <a:rPr lang="ja-JP" altLang="en-US" dirty="0" smtClean="0"/>
              <a:t>尿道炎、県内</a:t>
            </a:r>
            <a:r>
              <a:rPr lang="ja-JP" altLang="en-US" dirty="0"/>
              <a:t>全医療機関を対象に</a:t>
            </a:r>
            <a:r>
              <a:rPr lang="ja-JP" altLang="en-US" dirty="0" smtClean="0"/>
              <a:t>調査、定点医療機関の追加</a:t>
            </a:r>
            <a:endParaRPr lang="ja-JP" altLang="en-US" dirty="0"/>
          </a:p>
          <a:p>
            <a:endParaRPr kumimoji="1" lang="ja-JP" altLang="en-US" dirty="0"/>
          </a:p>
        </p:txBody>
      </p:sp>
    </p:spTree>
    <p:extLst>
      <p:ext uri="{BB962C8B-B14F-4D97-AF65-F5344CB8AC3E}">
        <p14:creationId xmlns:p14="http://schemas.microsoft.com/office/powerpoint/2010/main" val="541899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的確な提供・公開に</a:t>
            </a:r>
            <a:r>
              <a:rPr lang="ja-JP" altLang="en-US" dirty="0" smtClean="0"/>
              <a:t>ついて</a:t>
            </a:r>
            <a:r>
              <a:rPr lang="en-US" altLang="ja-JP" dirty="0"/>
              <a:t/>
            </a:r>
            <a:br>
              <a:rPr lang="en-US" altLang="ja-JP" dirty="0"/>
            </a:br>
            <a:r>
              <a:rPr lang="ja-JP" altLang="en-US" dirty="0" smtClean="0"/>
              <a:t>体制</a:t>
            </a:r>
            <a:r>
              <a:rPr lang="ja-JP" altLang="en-US" dirty="0"/>
              <a:t>を構築</a:t>
            </a:r>
            <a:endParaRPr kumimoji="1" lang="ja-JP" altLang="en-US" dirty="0"/>
          </a:p>
        </p:txBody>
      </p:sp>
      <p:sp>
        <p:nvSpPr>
          <p:cNvPr id="3" name="テキス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785471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7813"/>
            <a:ext cx="8229600" cy="774923"/>
          </a:xfrm>
        </p:spPr>
        <p:txBody>
          <a:bodyPr/>
          <a:lstStyle/>
          <a:p>
            <a:r>
              <a:rPr kumimoji="1" lang="ja-JP" altLang="en-US" dirty="0" smtClean="0"/>
              <a:t>梅毒報告の増加への対応</a:t>
            </a:r>
            <a:endParaRPr kumimoji="1" lang="ja-JP" altLang="en-US" dirty="0"/>
          </a:p>
        </p:txBody>
      </p:sp>
      <p:sp>
        <p:nvSpPr>
          <p:cNvPr id="8" name="コンテンツ プレースホルダー 7"/>
          <p:cNvSpPr>
            <a:spLocks noGrp="1"/>
          </p:cNvSpPr>
          <p:nvPr>
            <p:ph idx="1"/>
          </p:nvPr>
        </p:nvSpPr>
        <p:spPr>
          <a:xfrm>
            <a:off x="467544" y="1124744"/>
            <a:ext cx="8229600" cy="1108720"/>
          </a:xfrm>
        </p:spPr>
        <p:txBody>
          <a:bodyPr/>
          <a:lstStyle/>
          <a:p>
            <a:r>
              <a:rPr lang="ja-JP" altLang="en-US" dirty="0"/>
              <a:t>近年の梅毒の増加を踏まえ妊娠可能期の女性向けに梅毒の啓発を新たに</a:t>
            </a:r>
            <a:r>
              <a:rPr lang="ja-JP" altLang="en-US" dirty="0" smtClean="0"/>
              <a:t>行っているか？</a:t>
            </a:r>
            <a:endParaRPr lang="en-US" altLang="ja-JP" dirty="0" smtClean="0"/>
          </a:p>
        </p:txBody>
      </p:sp>
      <p:graphicFrame>
        <p:nvGraphicFramePr>
          <p:cNvPr id="12" name="グラフ 11"/>
          <p:cNvGraphicFramePr>
            <a:graphicFrameLocks/>
          </p:cNvGraphicFramePr>
          <p:nvPr>
            <p:extLst>
              <p:ext uri="{D42A27DB-BD31-4B8C-83A1-F6EECF244321}">
                <p14:modId xmlns:p14="http://schemas.microsoft.com/office/powerpoint/2010/main" val="183677661"/>
              </p:ext>
            </p:extLst>
          </p:nvPr>
        </p:nvGraphicFramePr>
        <p:xfrm>
          <a:off x="2195736" y="5013176"/>
          <a:ext cx="6696744" cy="1700808"/>
        </p:xfrm>
        <a:graphic>
          <a:graphicData uri="http://schemas.openxmlformats.org/drawingml/2006/chart">
            <c:chart xmlns:c="http://schemas.openxmlformats.org/drawingml/2006/chart" xmlns:r="http://schemas.openxmlformats.org/officeDocument/2006/relationships" r:id="rId2"/>
          </a:graphicData>
        </a:graphic>
      </p:graphicFrame>
      <p:sp>
        <p:nvSpPr>
          <p:cNvPr id="13" name="テキスト ボックス 12"/>
          <p:cNvSpPr txBox="1"/>
          <p:nvPr/>
        </p:nvSpPr>
        <p:spPr>
          <a:xfrm>
            <a:off x="323528" y="5229200"/>
            <a:ext cx="2376264" cy="954107"/>
          </a:xfrm>
          <a:prstGeom prst="rect">
            <a:avLst/>
          </a:prstGeom>
          <a:noFill/>
        </p:spPr>
        <p:txBody>
          <a:bodyPr wrap="square" rtlCol="0">
            <a:spAutoFit/>
          </a:bodyPr>
          <a:lstStyle/>
          <a:p>
            <a:r>
              <a:rPr lang="ja-JP" altLang="en-US" sz="2800" dirty="0"/>
              <a:t>梅毒増加</a:t>
            </a:r>
            <a:r>
              <a:rPr lang="ja-JP" altLang="en-US" sz="2800" dirty="0" smtClean="0"/>
              <a:t>に</a:t>
            </a:r>
            <a:endParaRPr lang="en-US" altLang="ja-JP" sz="2800" dirty="0" smtClean="0"/>
          </a:p>
          <a:p>
            <a:r>
              <a:rPr lang="ja-JP" altLang="en-US" sz="2800" dirty="0" smtClean="0"/>
              <a:t>ついて</a:t>
            </a:r>
            <a:r>
              <a:rPr lang="ja-JP" altLang="en-US" sz="2800" dirty="0"/>
              <a:t>の</a:t>
            </a:r>
            <a:r>
              <a:rPr lang="ja-JP" altLang="en-US" sz="2800" dirty="0" smtClean="0"/>
              <a:t>検討</a:t>
            </a:r>
            <a:endParaRPr lang="en-US" altLang="ja-JP" sz="2800" dirty="0"/>
          </a:p>
        </p:txBody>
      </p:sp>
      <p:graphicFrame>
        <p:nvGraphicFramePr>
          <p:cNvPr id="9" name="グラフ 8"/>
          <p:cNvGraphicFramePr>
            <a:graphicFrameLocks/>
          </p:cNvGraphicFramePr>
          <p:nvPr>
            <p:extLst>
              <p:ext uri="{D42A27DB-BD31-4B8C-83A1-F6EECF244321}">
                <p14:modId xmlns:p14="http://schemas.microsoft.com/office/powerpoint/2010/main" val="2375871457"/>
              </p:ext>
            </p:extLst>
          </p:nvPr>
        </p:nvGraphicFramePr>
        <p:xfrm>
          <a:off x="467544" y="2348880"/>
          <a:ext cx="8424936" cy="24517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26011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梅毒報告の増加への対応</a:t>
            </a:r>
            <a:endParaRPr kumimoji="1" lang="ja-JP" altLang="en-US" dirty="0"/>
          </a:p>
        </p:txBody>
      </p:sp>
      <p:sp>
        <p:nvSpPr>
          <p:cNvPr id="3" name="コンテンツ プレースホルダー 2"/>
          <p:cNvSpPr>
            <a:spLocks noGrp="1"/>
          </p:cNvSpPr>
          <p:nvPr>
            <p:ph idx="1"/>
          </p:nvPr>
        </p:nvSpPr>
        <p:spPr>
          <a:xfrm>
            <a:off x="539552" y="1268760"/>
            <a:ext cx="8352928" cy="5400600"/>
          </a:xfrm>
        </p:spPr>
        <p:txBody>
          <a:bodyPr/>
          <a:lstStyle/>
          <a:p>
            <a:pPr marL="0" indent="0">
              <a:buNone/>
            </a:pPr>
            <a:r>
              <a:rPr lang="ja-JP" altLang="en-US" dirty="0" smtClean="0">
                <a:solidFill>
                  <a:srgbClr val="006633"/>
                </a:solidFill>
              </a:rPr>
              <a:t>Ｑ．</a:t>
            </a:r>
            <a:r>
              <a:rPr lang="ja-JP" altLang="ja-JP" dirty="0" smtClean="0">
                <a:solidFill>
                  <a:srgbClr val="006633"/>
                </a:solidFill>
              </a:rPr>
              <a:t>梅毒</a:t>
            </a:r>
            <a:r>
              <a:rPr lang="ja-JP" altLang="ja-JP" dirty="0">
                <a:solidFill>
                  <a:srgbClr val="006633"/>
                </a:solidFill>
              </a:rPr>
              <a:t>報告に関して追加情報を得るために問い合わせた事</a:t>
            </a:r>
            <a:r>
              <a:rPr lang="ja-JP" altLang="ja-JP" dirty="0" smtClean="0">
                <a:solidFill>
                  <a:srgbClr val="006633"/>
                </a:solidFill>
              </a:rPr>
              <a:t>が</a:t>
            </a:r>
            <a:r>
              <a:rPr lang="ja-JP" altLang="en-US" dirty="0" smtClean="0">
                <a:solidFill>
                  <a:srgbClr val="006633"/>
                </a:solidFill>
              </a:rPr>
              <a:t>　　　</a:t>
            </a:r>
            <a:r>
              <a:rPr lang="ja-JP" altLang="ja-JP" dirty="0" smtClean="0"/>
              <a:t>ある</a:t>
            </a:r>
            <a:r>
              <a:rPr lang="ja-JP" altLang="en-US" dirty="0" smtClean="0"/>
              <a:t>　</a:t>
            </a:r>
            <a:r>
              <a:rPr lang="en-US" altLang="ja-JP" dirty="0" smtClean="0"/>
              <a:t>41%</a:t>
            </a:r>
            <a:r>
              <a:rPr lang="ja-JP" altLang="en-US" dirty="0" smtClean="0"/>
              <a:t>（</a:t>
            </a:r>
            <a:r>
              <a:rPr lang="en-US" altLang="ja-JP" dirty="0" smtClean="0"/>
              <a:t>46</a:t>
            </a:r>
            <a:r>
              <a:rPr lang="ja-JP" altLang="en-US" dirty="0" smtClean="0"/>
              <a:t>自治体）</a:t>
            </a:r>
            <a:endParaRPr lang="en-US" altLang="ja-JP" dirty="0" smtClean="0"/>
          </a:p>
          <a:p>
            <a:r>
              <a:rPr lang="ja-JP" altLang="en-US" dirty="0" smtClean="0"/>
              <a:t>その対象、内容：先天梅毒</a:t>
            </a:r>
            <a:r>
              <a:rPr lang="en-US" altLang="ja-JP" dirty="0" smtClean="0"/>
              <a:t>7,</a:t>
            </a:r>
            <a:r>
              <a:rPr lang="ja-JP" altLang="en-US" dirty="0" smtClean="0"/>
              <a:t>妊婦</a:t>
            </a:r>
            <a:r>
              <a:rPr lang="en-US" altLang="ja-JP" dirty="0" smtClean="0"/>
              <a:t>8,</a:t>
            </a:r>
            <a:r>
              <a:rPr lang="ja-JP" altLang="en-US" dirty="0" smtClean="0"/>
              <a:t>小児</a:t>
            </a:r>
            <a:r>
              <a:rPr lang="en-US" altLang="ja-JP" dirty="0" smtClean="0"/>
              <a:t>3,</a:t>
            </a:r>
            <a:r>
              <a:rPr lang="ja-JP" altLang="en-US" dirty="0" smtClean="0"/>
              <a:t>その他</a:t>
            </a:r>
            <a:r>
              <a:rPr lang="ja-JP" altLang="en-US" dirty="0"/>
              <a:t>の希少／対応の検討が必要と思われた</a:t>
            </a:r>
            <a:r>
              <a:rPr lang="ja-JP" altLang="en-US" dirty="0" smtClean="0"/>
              <a:t>例</a:t>
            </a:r>
            <a:r>
              <a:rPr lang="en-US" altLang="ja-JP" dirty="0" smtClean="0"/>
              <a:t>7,</a:t>
            </a:r>
            <a:r>
              <a:rPr lang="ja-JP" altLang="en-US" dirty="0" smtClean="0"/>
              <a:t>報告例</a:t>
            </a:r>
            <a:r>
              <a:rPr lang="ja-JP" altLang="en-US" dirty="0"/>
              <a:t>の増加に関連</a:t>
            </a:r>
            <a:r>
              <a:rPr lang="ja-JP" altLang="en-US" dirty="0" smtClean="0"/>
              <a:t>して</a:t>
            </a:r>
            <a:r>
              <a:rPr lang="en-US" altLang="ja-JP" dirty="0" smtClean="0"/>
              <a:t>4,</a:t>
            </a:r>
            <a:r>
              <a:rPr lang="ja-JP" altLang="en-US" dirty="0" smtClean="0"/>
              <a:t>その他</a:t>
            </a:r>
            <a:r>
              <a:rPr lang="en-US" altLang="ja-JP" dirty="0" smtClean="0"/>
              <a:t>32</a:t>
            </a:r>
            <a:r>
              <a:rPr lang="ja-JP" altLang="en-US" dirty="0" smtClean="0"/>
              <a:t>（他</a:t>
            </a:r>
            <a:r>
              <a:rPr lang="ja-JP" altLang="en-US" dirty="0"/>
              <a:t>に感染させていないか確認の</a:t>
            </a:r>
            <a:r>
              <a:rPr lang="ja-JP" altLang="en-US" dirty="0" smtClean="0"/>
              <a:t>ため、届出</a:t>
            </a:r>
            <a:r>
              <a:rPr lang="ja-JP" altLang="en-US" dirty="0"/>
              <a:t>基準を満たすか判断するため）</a:t>
            </a:r>
            <a:endParaRPr lang="en-US" altLang="ja-JP" dirty="0" smtClean="0"/>
          </a:p>
          <a:p>
            <a:pPr marL="0" indent="0">
              <a:buNone/>
            </a:pPr>
            <a:r>
              <a:rPr lang="ja-JP" altLang="en-US" dirty="0" smtClean="0">
                <a:solidFill>
                  <a:srgbClr val="006633"/>
                </a:solidFill>
              </a:rPr>
              <a:t>Ｑ．他の</a:t>
            </a:r>
            <a:r>
              <a:rPr lang="en-US" altLang="ja-JP" dirty="0" smtClean="0">
                <a:solidFill>
                  <a:srgbClr val="006633"/>
                </a:solidFill>
              </a:rPr>
              <a:t>STD</a:t>
            </a:r>
            <a:r>
              <a:rPr lang="ja-JP" altLang="en-US" dirty="0" smtClean="0">
                <a:solidFill>
                  <a:srgbClr val="006633"/>
                </a:solidFill>
              </a:rPr>
              <a:t>の問い合わせを行った事が</a:t>
            </a:r>
            <a:r>
              <a:rPr lang="en-US" altLang="ja-JP" dirty="0" smtClean="0">
                <a:solidFill>
                  <a:srgbClr val="006633"/>
                </a:solidFill>
              </a:rPr>
              <a:t/>
            </a:r>
            <a:br>
              <a:rPr lang="en-US" altLang="ja-JP" dirty="0" smtClean="0">
                <a:solidFill>
                  <a:srgbClr val="006633"/>
                </a:solidFill>
              </a:rPr>
            </a:br>
            <a:r>
              <a:rPr lang="ja-JP" altLang="en-US" dirty="0" smtClean="0">
                <a:solidFill>
                  <a:srgbClr val="006633"/>
                </a:solidFill>
              </a:rPr>
              <a:t>　</a:t>
            </a:r>
            <a:r>
              <a:rPr lang="ja-JP" altLang="en-US" dirty="0" smtClean="0"/>
              <a:t>　ある　</a:t>
            </a:r>
            <a:r>
              <a:rPr lang="en-US" altLang="ja-JP" dirty="0" smtClean="0"/>
              <a:t>45%</a:t>
            </a:r>
            <a:r>
              <a:rPr lang="ja-JP" altLang="en-US" dirty="0" smtClean="0"/>
              <a:t>（</a:t>
            </a:r>
            <a:r>
              <a:rPr lang="en-US" altLang="ja-JP" dirty="0" smtClean="0"/>
              <a:t>51</a:t>
            </a:r>
            <a:r>
              <a:rPr lang="ja-JP" altLang="en-US" dirty="0" smtClean="0"/>
              <a:t>自治体）</a:t>
            </a:r>
            <a:endParaRPr lang="en-US" altLang="ja-JP" dirty="0"/>
          </a:p>
          <a:p>
            <a:pPr marL="0" indent="0">
              <a:buNone/>
            </a:pPr>
            <a:r>
              <a:rPr lang="ja-JP" altLang="en-US" dirty="0" smtClean="0">
                <a:solidFill>
                  <a:srgbClr val="006633"/>
                </a:solidFill>
              </a:rPr>
              <a:t>Ｑ．アウトブレイクの把握</a:t>
            </a:r>
            <a:r>
              <a:rPr lang="ja-JP" altLang="en-US" dirty="0" smtClean="0">
                <a:solidFill>
                  <a:srgbClr val="664D00"/>
                </a:solidFill>
              </a:rPr>
              <a:t>　ある　</a:t>
            </a:r>
            <a:r>
              <a:rPr lang="en-US" altLang="ja-JP" dirty="0" smtClean="0">
                <a:solidFill>
                  <a:srgbClr val="664D00"/>
                </a:solidFill>
              </a:rPr>
              <a:t>14%</a:t>
            </a:r>
            <a:r>
              <a:rPr lang="ja-JP" altLang="en-US" dirty="0" smtClean="0"/>
              <a:t>（</a:t>
            </a:r>
            <a:r>
              <a:rPr lang="en-US" altLang="ja-JP" dirty="0" smtClean="0"/>
              <a:t>16</a:t>
            </a:r>
            <a:r>
              <a:rPr lang="ja-JP" altLang="en-US" dirty="0" smtClean="0"/>
              <a:t>自治体）</a:t>
            </a:r>
            <a:r>
              <a:rPr lang="en-US" altLang="ja-JP" dirty="0" smtClean="0"/>
              <a:t/>
            </a:r>
            <a:br>
              <a:rPr lang="en-US" altLang="ja-JP" dirty="0" smtClean="0"/>
            </a:br>
            <a:r>
              <a:rPr lang="en-US" altLang="ja-JP" dirty="0" smtClean="0"/>
              <a:t>					</a:t>
            </a:r>
            <a:r>
              <a:rPr lang="ja-JP" altLang="en-US" dirty="0" smtClean="0"/>
              <a:t>梅毒</a:t>
            </a:r>
            <a:r>
              <a:rPr lang="en-US" altLang="ja-JP" dirty="0" smtClean="0"/>
              <a:t>12</a:t>
            </a:r>
            <a:r>
              <a:rPr lang="ja-JP" altLang="en-US" dirty="0" smtClean="0"/>
              <a:t>、</a:t>
            </a:r>
            <a:r>
              <a:rPr lang="en-US" altLang="ja-JP" dirty="0" smtClean="0"/>
              <a:t>A</a:t>
            </a:r>
            <a:r>
              <a:rPr lang="ja-JP" altLang="en-US" dirty="0" smtClean="0"/>
              <a:t>型肝炎１</a:t>
            </a:r>
            <a:endParaRPr lang="ja-JP" altLang="en-US" dirty="0"/>
          </a:p>
        </p:txBody>
      </p:sp>
    </p:spTree>
    <p:extLst>
      <p:ext uri="{BB962C8B-B14F-4D97-AF65-F5344CB8AC3E}">
        <p14:creationId xmlns:p14="http://schemas.microsoft.com/office/powerpoint/2010/main" val="11849893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STD</a:t>
            </a:r>
            <a:r>
              <a:rPr kumimoji="1" lang="ja-JP" altLang="en-US" dirty="0" smtClean="0"/>
              <a:t>に関する病原体の把握</a:t>
            </a:r>
            <a:endParaRPr kumimoji="1" lang="ja-JP" altLang="en-US" dirty="0"/>
          </a:p>
        </p:txBody>
      </p:sp>
      <p:sp>
        <p:nvSpPr>
          <p:cNvPr id="3" name="コンテンツ プレースホルダー 2"/>
          <p:cNvSpPr>
            <a:spLocks noGrp="1"/>
          </p:cNvSpPr>
          <p:nvPr>
            <p:ph idx="1"/>
          </p:nvPr>
        </p:nvSpPr>
        <p:spPr>
          <a:xfrm>
            <a:off x="467544" y="1052736"/>
            <a:ext cx="8229600" cy="4934173"/>
          </a:xfrm>
        </p:spPr>
        <p:txBody>
          <a:bodyPr/>
          <a:lstStyle/>
          <a:p>
            <a:pPr marL="0" indent="0">
              <a:buNone/>
            </a:pPr>
            <a:r>
              <a:rPr lang="ja-JP" altLang="en-US" dirty="0" smtClean="0">
                <a:solidFill>
                  <a:srgbClr val="006633"/>
                </a:solidFill>
              </a:rPr>
              <a:t>Ｑ．病原体</a:t>
            </a:r>
            <a:r>
              <a:rPr lang="ja-JP" altLang="en-US" dirty="0">
                <a:solidFill>
                  <a:srgbClr val="006633"/>
                </a:solidFill>
              </a:rPr>
              <a:t>定点に性感染症を診断する医療機関を追加する必要性を感じますか</a:t>
            </a:r>
            <a:endParaRPr kumimoji="1" lang="ja-JP" altLang="en-US" dirty="0">
              <a:solidFill>
                <a:srgbClr val="006633"/>
              </a:solidFill>
            </a:endParaRPr>
          </a:p>
        </p:txBody>
      </p:sp>
      <p:graphicFrame>
        <p:nvGraphicFramePr>
          <p:cNvPr id="4" name="グラフ 3"/>
          <p:cNvGraphicFramePr>
            <a:graphicFrameLocks/>
          </p:cNvGraphicFramePr>
          <p:nvPr>
            <p:extLst>
              <p:ext uri="{D42A27DB-BD31-4B8C-83A1-F6EECF244321}">
                <p14:modId xmlns:p14="http://schemas.microsoft.com/office/powerpoint/2010/main" val="2332429434"/>
              </p:ext>
            </p:extLst>
          </p:nvPr>
        </p:nvGraphicFramePr>
        <p:xfrm>
          <a:off x="755576" y="2060848"/>
          <a:ext cx="6984776" cy="41044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58097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457200" y="277813"/>
            <a:ext cx="8229600" cy="1278979"/>
          </a:xfrm>
        </p:spPr>
        <p:txBody>
          <a:bodyPr/>
          <a:lstStyle/>
          <a:p>
            <a:r>
              <a:rPr kumimoji="1" lang="ja-JP" altLang="en-US" dirty="0" smtClean="0"/>
              <a:t>地方自治体における</a:t>
            </a:r>
            <a:r>
              <a:rPr kumimoji="1" lang="en-US" altLang="ja-JP" dirty="0" smtClean="0"/>
              <a:t>STD</a:t>
            </a:r>
            <a:r>
              <a:rPr kumimoji="1" lang="ja-JP" altLang="en-US" dirty="0" smtClean="0"/>
              <a:t>対策担当者の職種と担当年数</a:t>
            </a:r>
            <a:endParaRPr kumimoji="1" lang="ja-JP" altLang="en-US" dirty="0"/>
          </a:p>
        </p:txBody>
      </p:sp>
      <p:sp>
        <p:nvSpPr>
          <p:cNvPr id="7" name="テキスト ボックス 6"/>
          <p:cNvSpPr txBox="1"/>
          <p:nvPr/>
        </p:nvSpPr>
        <p:spPr>
          <a:xfrm>
            <a:off x="683568" y="1844824"/>
            <a:ext cx="441146" cy="400110"/>
          </a:xfrm>
          <a:prstGeom prst="rect">
            <a:avLst/>
          </a:prstGeom>
          <a:noFill/>
        </p:spPr>
        <p:txBody>
          <a:bodyPr wrap="none" rtlCol="0">
            <a:spAutoFit/>
          </a:bodyPr>
          <a:lstStyle/>
          <a:p>
            <a:r>
              <a:rPr kumimoji="1" lang="ja-JP" altLang="en-US" sz="2000" dirty="0" smtClean="0"/>
              <a:t>人</a:t>
            </a:r>
            <a:endParaRPr kumimoji="1" lang="ja-JP" altLang="en-US" sz="2000" dirty="0"/>
          </a:p>
        </p:txBody>
      </p:sp>
      <p:sp>
        <p:nvSpPr>
          <p:cNvPr id="8" name="テキスト ボックス 7"/>
          <p:cNvSpPr txBox="1"/>
          <p:nvPr/>
        </p:nvSpPr>
        <p:spPr>
          <a:xfrm>
            <a:off x="4860032" y="1916832"/>
            <a:ext cx="441146" cy="400110"/>
          </a:xfrm>
          <a:prstGeom prst="rect">
            <a:avLst/>
          </a:prstGeom>
          <a:noFill/>
        </p:spPr>
        <p:txBody>
          <a:bodyPr wrap="none" rtlCol="0">
            <a:spAutoFit/>
          </a:bodyPr>
          <a:lstStyle/>
          <a:p>
            <a:r>
              <a:rPr kumimoji="1" lang="ja-JP" altLang="en-US" sz="2000" dirty="0" smtClean="0"/>
              <a:t>人</a:t>
            </a:r>
            <a:endParaRPr kumimoji="1" lang="ja-JP" altLang="en-US" sz="2000" dirty="0"/>
          </a:p>
        </p:txBody>
      </p:sp>
      <p:graphicFrame>
        <p:nvGraphicFramePr>
          <p:cNvPr id="10" name="グラフ 9"/>
          <p:cNvGraphicFramePr>
            <a:graphicFrameLocks/>
          </p:cNvGraphicFramePr>
          <p:nvPr>
            <p:extLst>
              <p:ext uri="{D42A27DB-BD31-4B8C-83A1-F6EECF244321}">
                <p14:modId xmlns:p14="http://schemas.microsoft.com/office/powerpoint/2010/main" val="3399621602"/>
              </p:ext>
            </p:extLst>
          </p:nvPr>
        </p:nvGraphicFramePr>
        <p:xfrm>
          <a:off x="5220072" y="1772816"/>
          <a:ext cx="3217540" cy="43924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グラフ 10"/>
          <p:cNvGraphicFramePr>
            <a:graphicFrameLocks/>
          </p:cNvGraphicFramePr>
          <p:nvPr>
            <p:extLst>
              <p:ext uri="{D42A27DB-BD31-4B8C-83A1-F6EECF244321}">
                <p14:modId xmlns:p14="http://schemas.microsoft.com/office/powerpoint/2010/main" val="524352426"/>
              </p:ext>
            </p:extLst>
          </p:nvPr>
        </p:nvGraphicFramePr>
        <p:xfrm>
          <a:off x="683568" y="1772816"/>
          <a:ext cx="4032448" cy="47525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72329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3"/>
            <a:ext cx="8229600" cy="846931"/>
          </a:xfrm>
        </p:spPr>
        <p:txBody>
          <a:bodyPr/>
          <a:lstStyle/>
          <a:p>
            <a:r>
              <a:rPr kumimoji="1" lang="ja-JP" altLang="en-US" dirty="0" smtClean="0"/>
              <a:t>結論</a:t>
            </a:r>
            <a:endParaRPr kumimoji="1" lang="ja-JP" altLang="en-US" dirty="0"/>
          </a:p>
        </p:txBody>
      </p:sp>
      <p:sp>
        <p:nvSpPr>
          <p:cNvPr id="3" name="コンテンツ プレースホルダー 2"/>
          <p:cNvSpPr>
            <a:spLocks noGrp="1"/>
          </p:cNvSpPr>
          <p:nvPr>
            <p:ph idx="1"/>
          </p:nvPr>
        </p:nvSpPr>
        <p:spPr>
          <a:xfrm>
            <a:off x="467544" y="1196752"/>
            <a:ext cx="8568952" cy="4896544"/>
          </a:xfrm>
        </p:spPr>
        <p:txBody>
          <a:bodyPr/>
          <a:lstStyle/>
          <a:p>
            <a:r>
              <a:rPr lang="ja-JP" altLang="en-US" dirty="0"/>
              <a:t>全国自治体の</a:t>
            </a:r>
            <a:r>
              <a:rPr lang="en-US" altLang="ja-JP" dirty="0" smtClean="0"/>
              <a:t>STD</a:t>
            </a:r>
            <a:r>
              <a:rPr lang="ja-JP" altLang="en-US" dirty="0" smtClean="0"/>
              <a:t>対策</a:t>
            </a:r>
            <a:r>
              <a:rPr lang="ja-JP" altLang="en-US" dirty="0"/>
              <a:t>担当者を対象に調査した結果、指針にある口腔を介した</a:t>
            </a:r>
            <a:r>
              <a:rPr lang="ja-JP" altLang="en-US" dirty="0" smtClean="0"/>
              <a:t>感染について把握体制を変更した自治体</a:t>
            </a:r>
            <a:r>
              <a:rPr lang="ja-JP" altLang="en-US" dirty="0"/>
              <a:t>は</a:t>
            </a:r>
            <a:r>
              <a:rPr lang="ja-JP" altLang="en-US" dirty="0" smtClean="0"/>
              <a:t>少ない。一方</a:t>
            </a:r>
            <a:r>
              <a:rPr lang="ja-JP" altLang="en-US" dirty="0"/>
              <a:t>で、全数調査など独自取り組みを行う自治体もある。</a:t>
            </a:r>
            <a:endParaRPr lang="en-US" altLang="ja-JP" dirty="0"/>
          </a:p>
          <a:p>
            <a:r>
              <a:rPr lang="ja-JP" altLang="en-US" dirty="0" smtClean="0"/>
              <a:t>梅毒アウトブレイクの把握、増加への対応や啓発が行われていた。</a:t>
            </a:r>
            <a:endParaRPr lang="en-US" altLang="ja-JP" dirty="0" smtClean="0"/>
          </a:p>
          <a:p>
            <a:r>
              <a:rPr lang="ja-JP" altLang="en-US" dirty="0"/>
              <a:t>担当者の経験年数は短く</a:t>
            </a:r>
            <a:r>
              <a:rPr lang="ja-JP" altLang="en-US" dirty="0" smtClean="0"/>
              <a:t>、</a:t>
            </a:r>
            <a:r>
              <a:rPr lang="ja-JP" altLang="en-US" dirty="0"/>
              <a:t>保健師等</a:t>
            </a:r>
            <a:r>
              <a:rPr lang="ja-JP" altLang="en-US" dirty="0" smtClean="0"/>
              <a:t>の背景</a:t>
            </a:r>
            <a:r>
              <a:rPr lang="ja-JP" altLang="en-US" dirty="0"/>
              <a:t>を活かした</a:t>
            </a:r>
            <a:r>
              <a:rPr lang="ja-JP" altLang="en-US" dirty="0" smtClean="0"/>
              <a:t>関係</a:t>
            </a:r>
            <a:r>
              <a:rPr lang="ja-JP" altLang="en-US" dirty="0"/>
              <a:t>機関や他自治体等との情報交換</a:t>
            </a:r>
            <a:r>
              <a:rPr lang="ja-JP" altLang="en-US" dirty="0" smtClean="0"/>
              <a:t>や的確</a:t>
            </a:r>
            <a:r>
              <a:rPr lang="ja-JP" altLang="en-US" dirty="0"/>
              <a:t>な情報把握と効果的な</a:t>
            </a:r>
            <a:r>
              <a:rPr lang="ja-JP" altLang="en-US" dirty="0" smtClean="0"/>
              <a:t>還元のための体制</a:t>
            </a:r>
            <a:r>
              <a:rPr lang="ja-JP" altLang="en-US" dirty="0"/>
              <a:t>の充実が期待</a:t>
            </a:r>
            <a:r>
              <a:rPr lang="ja-JP" altLang="en-US" dirty="0" smtClean="0"/>
              <a:t>される。</a:t>
            </a:r>
            <a:endParaRPr lang="en-US" altLang="ja-JP" dirty="0" smtClean="0"/>
          </a:p>
        </p:txBody>
      </p:sp>
    </p:spTree>
    <p:extLst>
      <p:ext uri="{BB962C8B-B14F-4D97-AF65-F5344CB8AC3E}">
        <p14:creationId xmlns:p14="http://schemas.microsoft.com/office/powerpoint/2010/main" val="3853755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Rectangle 2"/>
          <p:cNvSpPr>
            <a:spLocks noGrp="1" noChangeArrowheads="1"/>
          </p:cNvSpPr>
          <p:nvPr>
            <p:ph type="ctrTitle"/>
          </p:nvPr>
        </p:nvSpPr>
        <p:spPr/>
        <p:txBody>
          <a:bodyPr/>
          <a:lstStyle/>
          <a:p>
            <a:pPr eaLnBrk="1" hangingPunct="1"/>
            <a:r>
              <a:rPr lang="ja-JP" altLang="en-US" sz="4000" dirty="0" smtClean="0">
                <a:latin typeface="Monotype Corsiva" pitchFamily="66" charset="0"/>
              </a:rPr>
              <a:t>調査にご協力頂いた自治体の皆様に感謝申し上げます。</a:t>
            </a:r>
          </a:p>
        </p:txBody>
      </p:sp>
      <p:sp>
        <p:nvSpPr>
          <p:cNvPr id="211970" name="テキスト ボックス 2"/>
          <p:cNvSpPr txBox="1">
            <a:spLocks noChangeArrowheads="1"/>
          </p:cNvSpPr>
          <p:nvPr/>
        </p:nvSpPr>
        <p:spPr bwMode="auto">
          <a:xfrm>
            <a:off x="827088" y="4076700"/>
            <a:ext cx="7848600" cy="1200328"/>
          </a:xfrm>
          <a:prstGeom prst="rect">
            <a:avLst/>
          </a:prstGeom>
          <a:noFill/>
          <a:ln w="9525">
            <a:noFill/>
            <a:miter lim="800000"/>
            <a:headEnd/>
            <a:tailEnd/>
          </a:ln>
        </p:spPr>
        <p:txBody>
          <a:bodyPr>
            <a:spAutoFit/>
          </a:bodyPr>
          <a:lstStyle/>
          <a:p>
            <a:r>
              <a:rPr lang="ja-JP" altLang="en-US" sz="2400" dirty="0">
                <a:solidFill>
                  <a:schemeClr val="tx2"/>
                </a:solidFill>
              </a:rPr>
              <a:t>本調査、報告は厚生労働科学研究費補助金「性感染症に関する特定感染症予防指針に基づく対策の推進に関する研究」（主任研究者：荒川創一）の補助を得て行った。</a:t>
            </a:r>
          </a:p>
        </p:txBody>
      </p:sp>
    </p:spTree>
    <p:extLst>
      <p:ext uri="{BB962C8B-B14F-4D97-AF65-F5344CB8AC3E}">
        <p14:creationId xmlns:p14="http://schemas.microsoft.com/office/powerpoint/2010/main" val="30638079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目的</a:t>
            </a:r>
            <a:endParaRPr kumimoji="1" lang="ja-JP" altLang="en-US" dirty="0"/>
          </a:p>
        </p:txBody>
      </p:sp>
      <p:sp>
        <p:nvSpPr>
          <p:cNvPr id="3" name="コンテンツ プレースホルダー 2"/>
          <p:cNvSpPr>
            <a:spLocks noGrp="1"/>
          </p:cNvSpPr>
          <p:nvPr>
            <p:ph idx="1"/>
          </p:nvPr>
        </p:nvSpPr>
        <p:spPr>
          <a:xfrm>
            <a:off x="467544" y="836712"/>
            <a:ext cx="8424936" cy="5328592"/>
          </a:xfrm>
        </p:spPr>
        <p:txBody>
          <a:bodyPr/>
          <a:lstStyle/>
          <a:p>
            <a:r>
              <a:rPr lang="en-US" altLang="ja-JP" sz="3200" dirty="0" smtClean="0"/>
              <a:t>H29(2018)</a:t>
            </a:r>
            <a:r>
              <a:rPr lang="ja-JP" altLang="en-US" sz="3200" dirty="0" smtClean="0"/>
              <a:t>年改訂が予想される「性感染症に関する特定</a:t>
            </a:r>
            <a:r>
              <a:rPr lang="ja-JP" altLang="en-US" sz="3200" dirty="0"/>
              <a:t>感染症予防</a:t>
            </a:r>
            <a:r>
              <a:rPr lang="ja-JP" altLang="en-US" sz="3200" dirty="0" smtClean="0"/>
              <a:t>指針」（以降指針）への反映をめざし、自治体</a:t>
            </a:r>
            <a:r>
              <a:rPr lang="ja-JP" altLang="en-US" sz="3200" dirty="0"/>
              <a:t>における性感染症</a:t>
            </a:r>
            <a:r>
              <a:rPr lang="en-US" altLang="ja-JP" sz="3200" dirty="0"/>
              <a:t>(STD</a:t>
            </a:r>
            <a:r>
              <a:rPr lang="en-US" altLang="ja-JP" sz="3200" dirty="0" smtClean="0"/>
              <a:t>)</a:t>
            </a:r>
            <a:r>
              <a:rPr lang="ja-JP" altLang="en-US" sz="3200" dirty="0" smtClean="0"/>
              <a:t>発生動向調査の活用状況を把握する。</a:t>
            </a:r>
            <a:endParaRPr lang="en-US" altLang="ja-JP" sz="3200" dirty="0" smtClean="0"/>
          </a:p>
          <a:p>
            <a:pPr marL="0" indent="0">
              <a:buNone/>
            </a:pPr>
            <a:r>
              <a:rPr lang="ja-JP" altLang="en-US" sz="4000" dirty="0" smtClean="0">
                <a:solidFill>
                  <a:schemeClr val="accent6">
                    <a:lumMod val="75000"/>
                  </a:schemeClr>
                </a:solidFill>
              </a:rPr>
              <a:t>方法</a:t>
            </a:r>
            <a:endParaRPr lang="en-US" altLang="ja-JP" sz="4000" dirty="0" smtClean="0">
              <a:solidFill>
                <a:schemeClr val="accent6">
                  <a:lumMod val="75000"/>
                </a:schemeClr>
              </a:solidFill>
            </a:endParaRPr>
          </a:p>
          <a:p>
            <a:r>
              <a:rPr lang="ja-JP" altLang="ja-JP" sz="3200" dirty="0" smtClean="0"/>
              <a:t>サーベイランス</a:t>
            </a:r>
            <a:r>
              <a:rPr lang="ja-JP" altLang="en-US" sz="3200" dirty="0" smtClean="0"/>
              <a:t>活用を担う</a:t>
            </a:r>
            <a:r>
              <a:rPr lang="ja-JP" altLang="ja-JP" sz="3200" dirty="0" smtClean="0"/>
              <a:t>都道府県</a:t>
            </a:r>
            <a:r>
              <a:rPr lang="ja-JP" altLang="ja-JP" sz="3200" dirty="0"/>
              <a:t>／保健所設置市の</a:t>
            </a:r>
            <a:r>
              <a:rPr lang="en-US" altLang="ja-JP" sz="3200" dirty="0"/>
              <a:t>STD</a:t>
            </a:r>
            <a:r>
              <a:rPr lang="ja-JP" altLang="ja-JP" sz="3200" dirty="0"/>
              <a:t>対策担当者を対象に</a:t>
            </a:r>
            <a:r>
              <a:rPr lang="en-US" altLang="ja-JP" sz="3200" dirty="0" smtClean="0"/>
              <a:t>2015</a:t>
            </a:r>
            <a:r>
              <a:rPr lang="ja-JP" altLang="ja-JP" sz="3200" dirty="0" smtClean="0"/>
              <a:t>年</a:t>
            </a:r>
            <a:r>
              <a:rPr lang="en-US" altLang="ja-JP" sz="3200" dirty="0"/>
              <a:t>12</a:t>
            </a:r>
            <a:r>
              <a:rPr lang="ja-JP" altLang="ja-JP" sz="3200" dirty="0"/>
              <a:t>月に電子メールあるいは郵送により質問紙を</a:t>
            </a:r>
            <a:r>
              <a:rPr lang="ja-JP" altLang="ja-JP" sz="3200" dirty="0" smtClean="0"/>
              <a:t>送付</a:t>
            </a:r>
            <a:r>
              <a:rPr lang="ja-JP" altLang="en-US" sz="3200" dirty="0" smtClean="0"/>
              <a:t>回収</a:t>
            </a:r>
            <a:r>
              <a:rPr lang="ja-JP" altLang="ja-JP" sz="3200" dirty="0" smtClean="0"/>
              <a:t>した。</a:t>
            </a:r>
            <a:endParaRPr lang="en-US" altLang="ja-JP" sz="3200" dirty="0" smtClean="0"/>
          </a:p>
          <a:p>
            <a:r>
              <a:rPr lang="ja-JP" altLang="ja-JP" sz="3200" dirty="0" smtClean="0"/>
              <a:t> </a:t>
            </a:r>
            <a:r>
              <a:rPr lang="en-US" altLang="ja-JP" sz="3200" dirty="0" smtClean="0"/>
              <a:t>2013</a:t>
            </a:r>
            <a:r>
              <a:rPr lang="en-US" altLang="ja-JP" sz="3200" dirty="0"/>
              <a:t>(H25)</a:t>
            </a:r>
            <a:r>
              <a:rPr lang="ja-JP" altLang="ja-JP" sz="3200" dirty="0"/>
              <a:t>年</a:t>
            </a:r>
            <a:r>
              <a:rPr lang="en-US" altLang="ja-JP" sz="3200" dirty="0"/>
              <a:t>12</a:t>
            </a:r>
            <a:r>
              <a:rPr lang="ja-JP" altLang="ja-JP" sz="3200" dirty="0"/>
              <a:t>月にも同様の調査を行っており一部結果を比較した。 </a:t>
            </a:r>
            <a:endParaRPr lang="en-US" altLang="ja-JP" sz="3200" dirty="0" smtClean="0"/>
          </a:p>
        </p:txBody>
      </p:sp>
    </p:spTree>
    <p:extLst>
      <p:ext uri="{BB962C8B-B14F-4D97-AF65-F5344CB8AC3E}">
        <p14:creationId xmlns:p14="http://schemas.microsoft.com/office/powerpoint/2010/main" val="729793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p:cNvGraphicFramePr>
            <a:graphicFrameLocks noGrp="1"/>
          </p:cNvGraphicFramePr>
          <p:nvPr>
            <p:extLst>
              <p:ext uri="{D42A27DB-BD31-4B8C-83A1-F6EECF244321}">
                <p14:modId xmlns:p14="http://schemas.microsoft.com/office/powerpoint/2010/main" val="3816410405"/>
              </p:ext>
            </p:extLst>
          </p:nvPr>
        </p:nvGraphicFramePr>
        <p:xfrm>
          <a:off x="467544" y="1124744"/>
          <a:ext cx="3672408" cy="4464498"/>
        </p:xfrm>
        <a:graphic>
          <a:graphicData uri="http://schemas.openxmlformats.org/drawingml/2006/table">
            <a:tbl>
              <a:tblPr firstRow="1" bandRow="1">
                <a:tableStyleId>{3C2FFA5D-87B4-456A-9821-1D502468CF0F}</a:tableStyleId>
              </a:tblPr>
              <a:tblGrid>
                <a:gridCol w="918102"/>
                <a:gridCol w="918102"/>
                <a:gridCol w="918102"/>
                <a:gridCol w="918102"/>
              </a:tblGrid>
              <a:tr h="744083">
                <a:tc>
                  <a:txBody>
                    <a:bodyPr/>
                    <a:lstStyle/>
                    <a:p>
                      <a:pPr algn="ctr" fontAlgn="ctr"/>
                      <a:endParaRPr lang="ja-JP" altLang="en-US" sz="1800" b="1" i="0" u="none" strike="noStrike" dirty="0">
                        <a:effectLst/>
                        <a:latin typeface="ＭＳ Ｐゴシック"/>
                      </a:endParaRPr>
                    </a:p>
                  </a:txBody>
                  <a:tcPr marL="0" marR="0" marT="0" marB="0" anchor="ctr"/>
                </a:tc>
                <a:tc>
                  <a:txBody>
                    <a:bodyPr/>
                    <a:lstStyle/>
                    <a:p>
                      <a:pPr algn="ctr" fontAlgn="ctr"/>
                      <a:r>
                        <a:rPr lang="ja-JP" altLang="en-US" sz="1800" b="1" i="0" u="none" strike="noStrike" dirty="0">
                          <a:effectLst/>
                          <a:latin typeface="ＭＳ Ｐゴシック"/>
                        </a:rPr>
                        <a:t>配布数</a:t>
                      </a:r>
                    </a:p>
                  </a:txBody>
                  <a:tcPr marL="0" marR="0" marT="0" marB="0" anchor="ctr"/>
                </a:tc>
                <a:tc>
                  <a:txBody>
                    <a:bodyPr/>
                    <a:lstStyle/>
                    <a:p>
                      <a:pPr algn="ctr" fontAlgn="ctr"/>
                      <a:r>
                        <a:rPr lang="ja-JP" altLang="en-US" sz="1800" b="1" i="0" u="none" strike="noStrike">
                          <a:effectLst/>
                          <a:latin typeface="ＭＳ Ｐゴシック"/>
                        </a:rPr>
                        <a:t>回答数</a:t>
                      </a:r>
                    </a:p>
                  </a:txBody>
                  <a:tcPr marL="0" marR="0" marT="0" marB="0" anchor="ctr"/>
                </a:tc>
                <a:tc>
                  <a:txBody>
                    <a:bodyPr/>
                    <a:lstStyle/>
                    <a:p>
                      <a:pPr algn="ctr" fontAlgn="ctr"/>
                      <a:r>
                        <a:rPr lang="ja-JP" altLang="en-US" sz="1800" b="1" i="0" u="none" strike="noStrike">
                          <a:effectLst/>
                          <a:latin typeface="ＭＳ Ｐゴシック"/>
                        </a:rPr>
                        <a:t>回答割合</a:t>
                      </a:r>
                    </a:p>
                  </a:txBody>
                  <a:tcPr marL="0" marR="0" marT="0" marB="0" anchor="ctr"/>
                </a:tc>
              </a:tr>
              <a:tr h="744083">
                <a:tc>
                  <a:txBody>
                    <a:bodyPr/>
                    <a:lstStyle/>
                    <a:p>
                      <a:pPr algn="ctr" fontAlgn="ctr"/>
                      <a:r>
                        <a:rPr lang="ja-JP" altLang="en-US" sz="1800" b="0" i="0" u="none" strike="noStrike">
                          <a:effectLst/>
                          <a:latin typeface="ＭＳ Ｐゴシック"/>
                        </a:rPr>
                        <a:t>都道府県</a:t>
                      </a:r>
                    </a:p>
                  </a:txBody>
                  <a:tcPr marL="0" marR="0" marT="0" marB="0" anchor="ctr"/>
                </a:tc>
                <a:tc>
                  <a:txBody>
                    <a:bodyPr/>
                    <a:lstStyle/>
                    <a:p>
                      <a:pPr algn="r" fontAlgn="ctr"/>
                      <a:r>
                        <a:rPr lang="en-US" altLang="ja-JP" sz="2800" b="0" i="0" u="none" strike="noStrike">
                          <a:effectLst/>
                          <a:latin typeface="ＭＳ Ｐゴシック"/>
                        </a:rPr>
                        <a:t>47</a:t>
                      </a:r>
                    </a:p>
                  </a:txBody>
                  <a:tcPr marL="0" marR="0" marT="0" marB="0" anchor="ctr"/>
                </a:tc>
                <a:tc>
                  <a:txBody>
                    <a:bodyPr/>
                    <a:lstStyle/>
                    <a:p>
                      <a:pPr algn="r" fontAlgn="ctr"/>
                      <a:r>
                        <a:rPr lang="en-US" altLang="ja-JP" sz="2800" b="0" i="0" u="none" strike="noStrike">
                          <a:effectLst/>
                          <a:latin typeface="ＭＳ Ｐゴシック"/>
                        </a:rPr>
                        <a:t>35</a:t>
                      </a:r>
                    </a:p>
                  </a:txBody>
                  <a:tcPr marL="0" marR="0" marT="0" marB="0" anchor="ctr"/>
                </a:tc>
                <a:tc>
                  <a:txBody>
                    <a:bodyPr/>
                    <a:lstStyle/>
                    <a:p>
                      <a:pPr algn="r" fontAlgn="ctr"/>
                      <a:r>
                        <a:rPr lang="en-US" altLang="ja-JP" sz="2800" b="0" i="0" u="none" strike="noStrike">
                          <a:effectLst/>
                          <a:latin typeface="ＭＳ Ｐゴシック"/>
                        </a:rPr>
                        <a:t>74.5%</a:t>
                      </a:r>
                    </a:p>
                  </a:txBody>
                  <a:tcPr marL="0" marR="0" marT="0" marB="0" anchor="ctr"/>
                </a:tc>
              </a:tr>
              <a:tr h="744083">
                <a:tc>
                  <a:txBody>
                    <a:bodyPr/>
                    <a:lstStyle/>
                    <a:p>
                      <a:pPr algn="ctr" fontAlgn="ctr"/>
                      <a:r>
                        <a:rPr lang="ja-JP" altLang="en-US" sz="1800" b="0" i="0" u="none" strike="noStrike">
                          <a:effectLst/>
                          <a:latin typeface="ＭＳ Ｐゴシック"/>
                        </a:rPr>
                        <a:t>指定都市</a:t>
                      </a:r>
                    </a:p>
                  </a:txBody>
                  <a:tcPr marL="0" marR="0" marT="0" marB="0" anchor="ctr"/>
                </a:tc>
                <a:tc>
                  <a:txBody>
                    <a:bodyPr/>
                    <a:lstStyle/>
                    <a:p>
                      <a:pPr algn="r" fontAlgn="ctr"/>
                      <a:r>
                        <a:rPr lang="en-US" altLang="ja-JP" sz="2800" b="0" i="0" u="none" strike="noStrike">
                          <a:effectLst/>
                          <a:latin typeface="ＭＳ Ｐゴシック"/>
                        </a:rPr>
                        <a:t>20</a:t>
                      </a:r>
                    </a:p>
                  </a:txBody>
                  <a:tcPr marL="0" marR="0" marT="0" marB="0" anchor="ctr"/>
                </a:tc>
                <a:tc>
                  <a:txBody>
                    <a:bodyPr/>
                    <a:lstStyle/>
                    <a:p>
                      <a:pPr algn="r" fontAlgn="ctr"/>
                      <a:r>
                        <a:rPr lang="en-US" altLang="ja-JP" sz="2800" b="0" i="0" u="none" strike="noStrike">
                          <a:effectLst/>
                          <a:latin typeface="ＭＳ Ｐゴシック"/>
                        </a:rPr>
                        <a:t>15</a:t>
                      </a:r>
                    </a:p>
                  </a:txBody>
                  <a:tcPr marL="0" marR="0" marT="0" marB="0" anchor="ctr"/>
                </a:tc>
                <a:tc>
                  <a:txBody>
                    <a:bodyPr/>
                    <a:lstStyle/>
                    <a:p>
                      <a:pPr algn="r" fontAlgn="ctr"/>
                      <a:r>
                        <a:rPr lang="en-US" altLang="ja-JP" sz="2800" b="0" i="0" u="none" strike="noStrike">
                          <a:effectLst/>
                          <a:latin typeface="ＭＳ Ｐゴシック"/>
                        </a:rPr>
                        <a:t>75.0%</a:t>
                      </a:r>
                    </a:p>
                  </a:txBody>
                  <a:tcPr marL="0" marR="0" marT="0" marB="0" anchor="ctr"/>
                </a:tc>
              </a:tr>
              <a:tr h="744083">
                <a:tc>
                  <a:txBody>
                    <a:bodyPr/>
                    <a:lstStyle/>
                    <a:p>
                      <a:pPr algn="ctr" fontAlgn="ctr"/>
                      <a:r>
                        <a:rPr lang="ja-JP" altLang="en-US" sz="1800" b="0" i="0" u="none" strike="noStrike" dirty="0" smtClean="0">
                          <a:effectLst/>
                          <a:latin typeface="ＭＳ Ｐゴシック"/>
                        </a:rPr>
                        <a:t>保健</a:t>
                      </a:r>
                      <a:r>
                        <a:rPr lang="en-US" altLang="en-US" sz="1800" b="0" i="0" u="none" strike="noStrike" dirty="0" smtClean="0">
                          <a:effectLst/>
                          <a:latin typeface="ＭＳ Ｐゴシック"/>
                        </a:rPr>
                        <a:t>設置</a:t>
                      </a:r>
                      <a:r>
                        <a:rPr lang="ja-JP" altLang="en-US" sz="1800" b="0" i="0" u="none" strike="noStrike" dirty="0" smtClean="0">
                          <a:effectLst/>
                          <a:latin typeface="ＭＳ Ｐゴシック"/>
                        </a:rPr>
                        <a:t>市</a:t>
                      </a:r>
                      <a:endParaRPr lang="ja-JP" altLang="en-US" sz="1800" b="0" i="0" u="none" strike="noStrike" dirty="0">
                        <a:effectLst/>
                        <a:latin typeface="ＭＳ Ｐゴシック"/>
                      </a:endParaRPr>
                    </a:p>
                  </a:txBody>
                  <a:tcPr marL="0" marR="0" marT="0" marB="0" anchor="ctr"/>
                </a:tc>
                <a:tc>
                  <a:txBody>
                    <a:bodyPr/>
                    <a:lstStyle/>
                    <a:p>
                      <a:pPr algn="r" fontAlgn="ctr"/>
                      <a:r>
                        <a:rPr lang="en-US" altLang="ja-JP" sz="2800" b="0" i="0" u="none" strike="noStrike">
                          <a:effectLst/>
                          <a:latin typeface="ＭＳ Ｐゴシック"/>
                        </a:rPr>
                        <a:t>52</a:t>
                      </a:r>
                    </a:p>
                  </a:txBody>
                  <a:tcPr marL="0" marR="0" marT="0" marB="0" anchor="ctr"/>
                </a:tc>
                <a:tc>
                  <a:txBody>
                    <a:bodyPr/>
                    <a:lstStyle/>
                    <a:p>
                      <a:pPr algn="r" fontAlgn="ctr"/>
                      <a:r>
                        <a:rPr lang="en-US" altLang="ja-JP" sz="2800" b="0" i="0" u="none" strike="noStrike">
                          <a:effectLst/>
                          <a:latin typeface="ＭＳ Ｐゴシック"/>
                        </a:rPr>
                        <a:t>50</a:t>
                      </a:r>
                    </a:p>
                  </a:txBody>
                  <a:tcPr marL="0" marR="0" marT="0" marB="0" anchor="ctr"/>
                </a:tc>
                <a:tc>
                  <a:txBody>
                    <a:bodyPr/>
                    <a:lstStyle/>
                    <a:p>
                      <a:pPr algn="r" fontAlgn="ctr"/>
                      <a:r>
                        <a:rPr lang="en-US" altLang="ja-JP" sz="2800" b="0" i="0" u="none" strike="noStrike">
                          <a:effectLst/>
                          <a:latin typeface="ＭＳ Ｐゴシック"/>
                        </a:rPr>
                        <a:t>96.2%</a:t>
                      </a:r>
                    </a:p>
                  </a:txBody>
                  <a:tcPr marL="0" marR="0" marT="0" marB="0" anchor="ctr"/>
                </a:tc>
              </a:tr>
              <a:tr h="744083">
                <a:tc>
                  <a:txBody>
                    <a:bodyPr/>
                    <a:lstStyle/>
                    <a:p>
                      <a:pPr algn="ctr" fontAlgn="ctr"/>
                      <a:r>
                        <a:rPr lang="ja-JP" altLang="en-US" sz="1800" b="0" i="0" u="none" strike="noStrike">
                          <a:effectLst/>
                          <a:latin typeface="ＭＳ Ｐゴシック"/>
                        </a:rPr>
                        <a:t>特別区</a:t>
                      </a:r>
                    </a:p>
                  </a:txBody>
                  <a:tcPr marL="0" marR="0" marT="0" marB="0" anchor="ctr"/>
                </a:tc>
                <a:tc>
                  <a:txBody>
                    <a:bodyPr/>
                    <a:lstStyle/>
                    <a:p>
                      <a:pPr algn="r" fontAlgn="ctr"/>
                      <a:r>
                        <a:rPr lang="en-US" altLang="ja-JP" sz="2800" b="0" i="0" u="none" strike="noStrike">
                          <a:effectLst/>
                          <a:latin typeface="ＭＳ Ｐゴシック"/>
                        </a:rPr>
                        <a:t>23</a:t>
                      </a:r>
                    </a:p>
                  </a:txBody>
                  <a:tcPr marL="0" marR="0" marT="0" marB="0" anchor="ctr"/>
                </a:tc>
                <a:tc>
                  <a:txBody>
                    <a:bodyPr/>
                    <a:lstStyle/>
                    <a:p>
                      <a:pPr algn="r" fontAlgn="ctr"/>
                      <a:r>
                        <a:rPr lang="en-US" altLang="ja-JP" sz="2800" b="0" i="0" u="none" strike="noStrike">
                          <a:effectLst/>
                          <a:latin typeface="ＭＳ Ｐゴシック"/>
                        </a:rPr>
                        <a:t>13</a:t>
                      </a:r>
                    </a:p>
                  </a:txBody>
                  <a:tcPr marL="0" marR="0" marT="0" marB="0" anchor="ctr"/>
                </a:tc>
                <a:tc>
                  <a:txBody>
                    <a:bodyPr/>
                    <a:lstStyle/>
                    <a:p>
                      <a:pPr algn="r" fontAlgn="ctr"/>
                      <a:r>
                        <a:rPr lang="en-US" altLang="ja-JP" sz="2800" b="0" i="0" u="none" strike="noStrike">
                          <a:effectLst/>
                          <a:latin typeface="ＭＳ Ｐゴシック"/>
                        </a:rPr>
                        <a:t>56.5%</a:t>
                      </a:r>
                    </a:p>
                  </a:txBody>
                  <a:tcPr marL="0" marR="0" marT="0" marB="0" anchor="ctr"/>
                </a:tc>
              </a:tr>
              <a:tr h="744083">
                <a:tc>
                  <a:txBody>
                    <a:bodyPr/>
                    <a:lstStyle/>
                    <a:p>
                      <a:pPr algn="ctr" fontAlgn="ctr"/>
                      <a:r>
                        <a:rPr lang="ja-JP" altLang="en-US" sz="1800" b="0" i="0" u="none" strike="noStrike" dirty="0">
                          <a:effectLst/>
                          <a:latin typeface="ＭＳ Ｐゴシック"/>
                        </a:rPr>
                        <a:t>全体</a:t>
                      </a:r>
                    </a:p>
                  </a:txBody>
                  <a:tcPr marL="0" marR="0" marT="0" marB="0" anchor="ctr"/>
                </a:tc>
                <a:tc>
                  <a:txBody>
                    <a:bodyPr/>
                    <a:lstStyle/>
                    <a:p>
                      <a:pPr algn="r" fontAlgn="ctr"/>
                      <a:r>
                        <a:rPr lang="en-US" altLang="ja-JP" sz="2800" b="0" i="0" u="none" strike="noStrike">
                          <a:effectLst/>
                          <a:latin typeface="ＭＳ Ｐゴシック"/>
                        </a:rPr>
                        <a:t>142</a:t>
                      </a:r>
                    </a:p>
                  </a:txBody>
                  <a:tcPr marL="0" marR="0" marT="0" marB="0" anchor="ctr"/>
                </a:tc>
                <a:tc>
                  <a:txBody>
                    <a:bodyPr/>
                    <a:lstStyle/>
                    <a:p>
                      <a:pPr algn="r" fontAlgn="ctr"/>
                      <a:r>
                        <a:rPr lang="en-US" altLang="ja-JP" sz="2800" b="0" i="0" u="none" strike="noStrike">
                          <a:effectLst/>
                          <a:latin typeface="ＭＳ Ｐゴシック"/>
                        </a:rPr>
                        <a:t>113</a:t>
                      </a:r>
                    </a:p>
                  </a:txBody>
                  <a:tcPr marL="0" marR="0" marT="0" marB="0" anchor="ctr"/>
                </a:tc>
                <a:tc>
                  <a:txBody>
                    <a:bodyPr/>
                    <a:lstStyle/>
                    <a:p>
                      <a:pPr algn="r" fontAlgn="ctr"/>
                      <a:r>
                        <a:rPr lang="en-US" altLang="ja-JP" sz="2800" b="0" i="0" u="none" strike="noStrike" dirty="0">
                          <a:effectLst/>
                          <a:latin typeface="ＭＳ Ｐゴシック"/>
                        </a:rPr>
                        <a:t>79.6%</a:t>
                      </a:r>
                    </a:p>
                  </a:txBody>
                  <a:tcPr marL="0" marR="0" marT="0" marB="0" anchor="ctr"/>
                </a:tc>
              </a:tr>
            </a:tbl>
          </a:graphicData>
        </a:graphic>
      </p:graphicFrame>
      <p:sp>
        <p:nvSpPr>
          <p:cNvPr id="9" name="タイトル 8"/>
          <p:cNvSpPr>
            <a:spLocks noGrp="1"/>
          </p:cNvSpPr>
          <p:nvPr>
            <p:ph type="title"/>
          </p:nvPr>
        </p:nvSpPr>
        <p:spPr/>
        <p:txBody>
          <a:bodyPr/>
          <a:lstStyle/>
          <a:p>
            <a:r>
              <a:rPr kumimoji="1" lang="ja-JP" altLang="en-US" dirty="0" smtClean="0"/>
              <a:t>回答率</a:t>
            </a:r>
            <a:endParaRPr kumimoji="1" lang="ja-JP" altLang="en-US" dirty="0"/>
          </a:p>
        </p:txBody>
      </p:sp>
      <p:sp>
        <p:nvSpPr>
          <p:cNvPr id="3" name="コンテンツ プレースホルダー 2"/>
          <p:cNvSpPr>
            <a:spLocks noGrp="1"/>
          </p:cNvSpPr>
          <p:nvPr>
            <p:ph idx="1"/>
          </p:nvPr>
        </p:nvSpPr>
        <p:spPr>
          <a:xfrm>
            <a:off x="4499992" y="1124744"/>
            <a:ext cx="4258816" cy="648073"/>
          </a:xfrm>
        </p:spPr>
        <p:txBody>
          <a:bodyPr/>
          <a:lstStyle/>
          <a:p>
            <a:r>
              <a:rPr kumimoji="1" lang="ja-JP" altLang="en-US" dirty="0" smtClean="0"/>
              <a:t>回答自治体の内訳</a:t>
            </a:r>
            <a:endParaRPr kumimoji="1" lang="ja-JP" altLang="en-US" dirty="0"/>
          </a:p>
        </p:txBody>
      </p:sp>
      <p:graphicFrame>
        <p:nvGraphicFramePr>
          <p:cNvPr id="5" name="グラフ 4"/>
          <p:cNvGraphicFramePr>
            <a:graphicFrameLocks/>
          </p:cNvGraphicFramePr>
          <p:nvPr>
            <p:extLst>
              <p:ext uri="{D42A27DB-BD31-4B8C-83A1-F6EECF244321}">
                <p14:modId xmlns:p14="http://schemas.microsoft.com/office/powerpoint/2010/main" val="3083851754"/>
              </p:ext>
            </p:extLst>
          </p:nvPr>
        </p:nvGraphicFramePr>
        <p:xfrm>
          <a:off x="4211960" y="980728"/>
          <a:ext cx="4752528" cy="45365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92805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77813"/>
            <a:ext cx="8748464" cy="846931"/>
          </a:xfrm>
        </p:spPr>
        <p:txBody>
          <a:bodyPr/>
          <a:lstStyle/>
          <a:p>
            <a:r>
              <a:rPr lang="ja-JP" altLang="en-US" sz="4400" dirty="0"/>
              <a:t>特定感染症予防</a:t>
            </a:r>
            <a:r>
              <a:rPr lang="ja-JP" altLang="en-US" sz="4400" dirty="0" smtClean="0"/>
              <a:t>指針</a:t>
            </a:r>
            <a:r>
              <a:rPr lang="en-US" altLang="ja-JP" sz="4000" dirty="0" smtClean="0">
                <a:solidFill>
                  <a:srgbClr val="006633"/>
                </a:solidFill>
              </a:rPr>
              <a:t>H24</a:t>
            </a:r>
            <a:r>
              <a:rPr lang="ja-JP" altLang="en-US" sz="4000" dirty="0">
                <a:solidFill>
                  <a:srgbClr val="006633"/>
                </a:solidFill>
              </a:rPr>
              <a:t>年改訂追加</a:t>
            </a:r>
            <a:r>
              <a:rPr lang="en-US" altLang="ja-JP" sz="4400" dirty="0"/>
              <a:t/>
            </a:r>
            <a:br>
              <a:rPr lang="en-US" altLang="ja-JP" sz="4400" dirty="0"/>
            </a:br>
            <a:endParaRPr kumimoji="1" lang="ja-JP" altLang="en-US" dirty="0"/>
          </a:p>
        </p:txBody>
      </p:sp>
      <p:sp>
        <p:nvSpPr>
          <p:cNvPr id="3" name="コンテンツ プレースホルダー 2"/>
          <p:cNvSpPr>
            <a:spLocks noGrp="1"/>
          </p:cNvSpPr>
          <p:nvPr>
            <p:ph idx="1"/>
          </p:nvPr>
        </p:nvSpPr>
        <p:spPr>
          <a:xfrm>
            <a:off x="395536" y="1124744"/>
            <a:ext cx="8424936" cy="4896544"/>
          </a:xfrm>
        </p:spPr>
        <p:txBody>
          <a:bodyPr/>
          <a:lstStyle/>
          <a:p>
            <a:r>
              <a:rPr lang="ja-JP" altLang="en-US" sz="3200" dirty="0" smtClean="0"/>
              <a:t>前文　</a:t>
            </a:r>
            <a:r>
              <a:rPr lang="ja-JP" altLang="en-US" sz="3200" dirty="0" smtClean="0">
                <a:solidFill>
                  <a:srgbClr val="664D00"/>
                </a:solidFill>
              </a:rPr>
              <a:t>口腔を介した</a:t>
            </a:r>
            <a:r>
              <a:rPr lang="ja-JP" altLang="en-US" sz="3200" dirty="0" smtClean="0"/>
              <a:t>性的接触で感染</a:t>
            </a:r>
            <a:endParaRPr lang="en-US" altLang="ja-JP" sz="3200" dirty="0" smtClean="0"/>
          </a:p>
          <a:p>
            <a:r>
              <a:rPr lang="ja-JP" altLang="en-US" sz="3200" dirty="0" smtClean="0"/>
              <a:t>原因追及　発生動向が実態を的確に反映したものとなるよう</a:t>
            </a:r>
            <a:r>
              <a:rPr lang="ja-JP" altLang="en-US" sz="3200" dirty="0" smtClean="0">
                <a:solidFill>
                  <a:schemeClr val="accent1">
                    <a:lumMod val="50000"/>
                  </a:schemeClr>
                </a:solidFill>
              </a:rPr>
              <a:t>届け出医療機関の基準</a:t>
            </a:r>
            <a:r>
              <a:rPr lang="ja-JP" altLang="en-US" sz="3200" dirty="0" smtClean="0"/>
              <a:t>提示</a:t>
            </a:r>
            <a:endParaRPr lang="en-US" altLang="ja-JP" sz="3200" dirty="0"/>
          </a:p>
          <a:p>
            <a:r>
              <a:rPr lang="ja-JP" altLang="en-US" sz="3200" dirty="0" smtClean="0"/>
              <a:t>連携強化　保健所</a:t>
            </a:r>
            <a:r>
              <a:rPr lang="ja-JP" altLang="en-US" sz="3200" dirty="0"/>
              <a:t>は普及啓発の拠点としての</a:t>
            </a:r>
            <a:r>
              <a:rPr lang="ja-JP" altLang="en-US" sz="3200" dirty="0">
                <a:solidFill>
                  <a:srgbClr val="664D00"/>
                </a:solidFill>
              </a:rPr>
              <a:t>情報発信機能の強化</a:t>
            </a:r>
            <a:r>
              <a:rPr lang="ja-JP" altLang="en-US" sz="3200" dirty="0"/>
              <a:t>を</a:t>
            </a:r>
            <a:r>
              <a:rPr lang="ja-JP" altLang="en-US" sz="3200" dirty="0" smtClean="0"/>
              <a:t>図る</a:t>
            </a:r>
          </a:p>
          <a:p>
            <a:pPr marL="0" indent="0">
              <a:buNone/>
            </a:pPr>
            <a:r>
              <a:rPr lang="ja-JP" altLang="en-US" sz="3600" dirty="0">
                <a:solidFill>
                  <a:schemeClr val="tx2"/>
                </a:solidFill>
              </a:rPr>
              <a:t>感染症発生動向調査事業の趣旨目的</a:t>
            </a:r>
          </a:p>
          <a:p>
            <a:r>
              <a:rPr lang="ja-JP" altLang="ja-JP" sz="3200" dirty="0" smtClean="0"/>
              <a:t>発生情報の</a:t>
            </a:r>
            <a:r>
              <a:rPr lang="ja-JP" altLang="ja-JP" sz="3200" dirty="0" smtClean="0">
                <a:solidFill>
                  <a:schemeClr val="accent1">
                    <a:lumMod val="50000"/>
                  </a:schemeClr>
                </a:solidFill>
              </a:rPr>
              <a:t>正確な把握と分析</a:t>
            </a:r>
            <a:r>
              <a:rPr lang="ja-JP" altLang="ja-JP" sz="3200" dirty="0" smtClean="0"/>
              <a:t>、その結果の国民や医療関係者への</a:t>
            </a:r>
            <a:r>
              <a:rPr lang="ja-JP" altLang="ja-JP" sz="3200" dirty="0" smtClean="0">
                <a:solidFill>
                  <a:srgbClr val="664D00"/>
                </a:solidFill>
              </a:rPr>
              <a:t>的確な提供・公開</a:t>
            </a:r>
            <a:r>
              <a:rPr lang="ja-JP" altLang="ja-JP" sz="3200" dirty="0" smtClean="0"/>
              <a:t>について・・</a:t>
            </a:r>
            <a:r>
              <a:rPr lang="ja-JP" altLang="ja-JP" sz="3200" dirty="0" smtClean="0">
                <a:solidFill>
                  <a:srgbClr val="664D00"/>
                </a:solidFill>
              </a:rPr>
              <a:t>体制</a:t>
            </a:r>
            <a:r>
              <a:rPr lang="ja-JP" altLang="ja-JP" sz="3200" smtClean="0">
                <a:solidFill>
                  <a:srgbClr val="664D00"/>
                </a:solidFill>
              </a:rPr>
              <a:t>を構築</a:t>
            </a:r>
            <a:r>
              <a:rPr lang="ja-JP" altLang="en-US" sz="3200" smtClean="0"/>
              <a:t>してゆく</a:t>
            </a:r>
            <a:r>
              <a:rPr lang="ja-JP" altLang="en-US" sz="3200" dirty="0" smtClean="0"/>
              <a:t>　　　　　実施要綱</a:t>
            </a:r>
            <a:endParaRPr lang="en-US" altLang="ja-JP" dirty="0" smtClean="0"/>
          </a:p>
        </p:txBody>
      </p:sp>
    </p:spTree>
    <p:extLst>
      <p:ext uri="{BB962C8B-B14F-4D97-AF65-F5344CB8AC3E}">
        <p14:creationId xmlns:p14="http://schemas.microsoft.com/office/powerpoint/2010/main" val="3470486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発生情報の正確な把握と分析</a:t>
            </a:r>
            <a:endParaRPr kumimoji="1" lang="ja-JP" altLang="en-US" dirty="0"/>
          </a:p>
        </p:txBody>
      </p:sp>
      <p:sp>
        <p:nvSpPr>
          <p:cNvPr id="3" name="テキス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07744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95536" y="1124744"/>
            <a:ext cx="8568952" cy="2554545"/>
          </a:xfrm>
          <a:prstGeom prst="rect">
            <a:avLst/>
          </a:prstGeom>
          <a:noFill/>
        </p:spPr>
        <p:txBody>
          <a:bodyPr wrap="square" rtlCol="0">
            <a:spAutoFit/>
          </a:bodyPr>
          <a:lstStyle/>
          <a:p>
            <a:r>
              <a:rPr lang="ja-JP" altLang="ja-JP" sz="3200" dirty="0" smtClean="0"/>
              <a:t>指針は</a:t>
            </a:r>
            <a:r>
              <a:rPr lang="ja-JP" altLang="en-US" sz="3200" dirty="0" smtClean="0"/>
              <a:t>性感染症を取り巻く状況の変化を踏まえ見直し、</a:t>
            </a:r>
            <a:r>
              <a:rPr lang="ja-JP" altLang="ja-JP" sz="3200" dirty="0" smtClean="0"/>
              <a:t>「</a:t>
            </a:r>
            <a:r>
              <a:rPr lang="ja-JP" altLang="ja-JP" sz="3200" dirty="0"/>
              <a:t>口腔等を介した感染」が追加</a:t>
            </a:r>
            <a:r>
              <a:rPr lang="ja-JP" altLang="ja-JP" sz="3200" dirty="0" smtClean="0"/>
              <a:t>。</a:t>
            </a:r>
            <a:endParaRPr lang="en-US" altLang="ja-JP" sz="3200" dirty="0" smtClean="0"/>
          </a:p>
          <a:p>
            <a:endParaRPr lang="en-US" altLang="ja-JP" sz="3200" dirty="0" smtClean="0">
              <a:solidFill>
                <a:srgbClr val="006633"/>
              </a:solidFill>
            </a:endParaRPr>
          </a:p>
          <a:p>
            <a:r>
              <a:rPr lang="ja-JP" altLang="en-US" sz="3200" dirty="0" smtClean="0">
                <a:solidFill>
                  <a:srgbClr val="006633"/>
                </a:solidFill>
              </a:rPr>
              <a:t>Ｑ</a:t>
            </a:r>
            <a:r>
              <a:rPr lang="ja-JP" altLang="en-US" sz="3200" dirty="0">
                <a:solidFill>
                  <a:srgbClr val="006633"/>
                </a:solidFill>
              </a:rPr>
              <a:t>．貴自治体では口腔を介した性感染症の動向把握の必要性を感じますか</a:t>
            </a:r>
            <a:endParaRPr kumimoji="1" lang="ja-JP" altLang="en-US" sz="2000" dirty="0">
              <a:solidFill>
                <a:srgbClr val="006633"/>
              </a:solidFill>
            </a:endParaRPr>
          </a:p>
        </p:txBody>
      </p:sp>
      <p:sp>
        <p:nvSpPr>
          <p:cNvPr id="6" name="タイトル 5"/>
          <p:cNvSpPr>
            <a:spLocks noGrp="1"/>
          </p:cNvSpPr>
          <p:nvPr>
            <p:ph type="title"/>
          </p:nvPr>
        </p:nvSpPr>
        <p:spPr/>
        <p:txBody>
          <a:bodyPr/>
          <a:lstStyle/>
          <a:p>
            <a:r>
              <a:rPr lang="ja-JP" altLang="en-US" dirty="0"/>
              <a:t>口腔を介しての</a:t>
            </a:r>
            <a:r>
              <a:rPr lang="ja-JP" altLang="en-US" dirty="0" smtClean="0"/>
              <a:t>感染動向の把握</a:t>
            </a:r>
            <a:endParaRPr kumimoji="1" lang="ja-JP" altLang="en-US" dirty="0"/>
          </a:p>
        </p:txBody>
      </p:sp>
      <p:graphicFrame>
        <p:nvGraphicFramePr>
          <p:cNvPr id="7" name="グラフ 6"/>
          <p:cNvGraphicFramePr>
            <a:graphicFrameLocks/>
          </p:cNvGraphicFramePr>
          <p:nvPr>
            <p:extLst>
              <p:ext uri="{D42A27DB-BD31-4B8C-83A1-F6EECF244321}">
                <p14:modId xmlns:p14="http://schemas.microsoft.com/office/powerpoint/2010/main" val="1638801420"/>
              </p:ext>
            </p:extLst>
          </p:nvPr>
        </p:nvGraphicFramePr>
        <p:xfrm>
          <a:off x="395536" y="3861048"/>
          <a:ext cx="8424936"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32140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95536" y="980729"/>
            <a:ext cx="8568952" cy="1384995"/>
          </a:xfrm>
          <a:prstGeom prst="rect">
            <a:avLst/>
          </a:prstGeom>
          <a:noFill/>
        </p:spPr>
        <p:txBody>
          <a:bodyPr wrap="square" rtlCol="0">
            <a:spAutoFit/>
          </a:bodyPr>
          <a:lstStyle/>
          <a:p>
            <a:endParaRPr lang="en-US" altLang="ja-JP" sz="2800" dirty="0" smtClean="0">
              <a:solidFill>
                <a:srgbClr val="006633"/>
              </a:solidFill>
            </a:endParaRPr>
          </a:p>
          <a:p>
            <a:r>
              <a:rPr lang="ja-JP" altLang="en-US" sz="2800" dirty="0" smtClean="0">
                <a:solidFill>
                  <a:srgbClr val="006633"/>
                </a:solidFill>
              </a:rPr>
              <a:t>Ｑ．口腔を介した咽頭の性感染症の把握のために、性感染症定点医療機関に耳鼻科を追加することに</a:t>
            </a:r>
            <a:endParaRPr kumimoji="1" lang="ja-JP" altLang="en-US" dirty="0">
              <a:solidFill>
                <a:srgbClr val="006633"/>
              </a:solidFill>
            </a:endParaRPr>
          </a:p>
        </p:txBody>
      </p:sp>
      <p:sp>
        <p:nvSpPr>
          <p:cNvPr id="6" name="タイトル 5"/>
          <p:cNvSpPr>
            <a:spLocks noGrp="1"/>
          </p:cNvSpPr>
          <p:nvPr>
            <p:ph type="title"/>
          </p:nvPr>
        </p:nvSpPr>
        <p:spPr/>
        <p:txBody>
          <a:bodyPr/>
          <a:lstStyle/>
          <a:p>
            <a:r>
              <a:rPr lang="ja-JP" altLang="en-US" dirty="0"/>
              <a:t>口腔を介しての</a:t>
            </a:r>
            <a:r>
              <a:rPr lang="ja-JP" altLang="en-US" dirty="0" smtClean="0"/>
              <a:t>感染動向の把握</a:t>
            </a:r>
            <a:endParaRPr kumimoji="1" lang="ja-JP" altLang="en-US" dirty="0"/>
          </a:p>
        </p:txBody>
      </p:sp>
      <p:graphicFrame>
        <p:nvGraphicFramePr>
          <p:cNvPr id="8" name="グラフ 7"/>
          <p:cNvGraphicFramePr>
            <a:graphicFrameLocks/>
          </p:cNvGraphicFramePr>
          <p:nvPr>
            <p:extLst>
              <p:ext uri="{D42A27DB-BD31-4B8C-83A1-F6EECF244321}">
                <p14:modId xmlns:p14="http://schemas.microsoft.com/office/powerpoint/2010/main" val="3671352898"/>
              </p:ext>
            </p:extLst>
          </p:nvPr>
        </p:nvGraphicFramePr>
        <p:xfrm>
          <a:off x="539552" y="2348880"/>
          <a:ext cx="8352928" cy="2815208"/>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ボックス 8"/>
          <p:cNvSpPr txBox="1"/>
          <p:nvPr/>
        </p:nvSpPr>
        <p:spPr>
          <a:xfrm>
            <a:off x="395536" y="5013176"/>
            <a:ext cx="3312368" cy="1569660"/>
          </a:xfrm>
          <a:prstGeom prst="rect">
            <a:avLst/>
          </a:prstGeom>
          <a:noFill/>
        </p:spPr>
        <p:txBody>
          <a:bodyPr wrap="square" rtlCol="0">
            <a:spAutoFit/>
          </a:bodyPr>
          <a:lstStyle/>
          <a:p>
            <a:r>
              <a:rPr lang="en-US" altLang="ja-JP" sz="2400" dirty="0"/>
              <a:t>H25</a:t>
            </a:r>
            <a:r>
              <a:rPr lang="ja-JP" altLang="en-US" sz="2400" dirty="0"/>
              <a:t>年度調査</a:t>
            </a:r>
            <a:endParaRPr lang="en-US" altLang="ja-JP" sz="2400" dirty="0"/>
          </a:p>
          <a:p>
            <a:pPr marL="0" indent="0">
              <a:buNone/>
            </a:pPr>
            <a:r>
              <a:rPr lang="ja-JP" altLang="en-US" sz="2400" dirty="0">
                <a:solidFill>
                  <a:srgbClr val="006633"/>
                </a:solidFill>
              </a:rPr>
              <a:t>Ｑ．対策に活用できる定点医療機関の指定について検討を行いましたか。</a:t>
            </a:r>
          </a:p>
        </p:txBody>
      </p:sp>
      <p:graphicFrame>
        <p:nvGraphicFramePr>
          <p:cNvPr id="10" name="グラフ 9"/>
          <p:cNvGraphicFramePr>
            <a:graphicFrameLocks/>
          </p:cNvGraphicFramePr>
          <p:nvPr>
            <p:extLst>
              <p:ext uri="{D42A27DB-BD31-4B8C-83A1-F6EECF244321}">
                <p14:modId xmlns:p14="http://schemas.microsoft.com/office/powerpoint/2010/main" val="1548570633"/>
              </p:ext>
            </p:extLst>
          </p:nvPr>
        </p:nvGraphicFramePr>
        <p:xfrm>
          <a:off x="3491880" y="4797152"/>
          <a:ext cx="5550024"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15089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200" dirty="0"/>
              <a:t>定点医療機関の指定の基</a:t>
            </a:r>
            <a:r>
              <a:rPr lang="ja-JP" altLang="en-US" sz="3200" dirty="0" smtClean="0"/>
              <a:t>準</a:t>
            </a:r>
            <a:r>
              <a:rPr lang="ja-JP" altLang="en-US" sz="3200" dirty="0"/>
              <a:t>具体的に</a:t>
            </a:r>
            <a:r>
              <a:rPr lang="ja-JP" altLang="en-US" sz="3200" dirty="0" smtClean="0"/>
              <a:t>示す</a:t>
            </a:r>
            <a:r>
              <a:rPr lang="en-US" altLang="ja-JP" sz="3200" dirty="0" smtClean="0"/>
              <a:t/>
            </a:r>
            <a:br>
              <a:rPr lang="en-US" altLang="ja-JP" sz="3200" dirty="0" smtClean="0"/>
            </a:br>
            <a:r>
              <a:rPr lang="en-US" altLang="ja-JP" sz="3200" dirty="0" smtClean="0"/>
              <a:t>H</a:t>
            </a:r>
            <a:r>
              <a:rPr lang="ja-JP" altLang="en-US" sz="3200" dirty="0"/>
              <a:t>２４改訂指針</a:t>
            </a:r>
            <a:endParaRPr kumimoji="1" lang="ja-JP" altLang="en-US" sz="3200" dirty="0"/>
          </a:p>
        </p:txBody>
      </p:sp>
      <p:sp>
        <p:nvSpPr>
          <p:cNvPr id="3" name="コンテンツ プレースホルダー 2"/>
          <p:cNvSpPr>
            <a:spLocks noGrp="1"/>
          </p:cNvSpPr>
          <p:nvPr>
            <p:ph idx="1"/>
          </p:nvPr>
        </p:nvSpPr>
        <p:spPr>
          <a:xfrm>
            <a:off x="467544" y="1484784"/>
            <a:ext cx="8352928" cy="4565104"/>
          </a:xfrm>
        </p:spPr>
        <p:txBody>
          <a:bodyPr/>
          <a:lstStyle/>
          <a:p>
            <a:pPr marL="0" indent="0">
              <a:buNone/>
            </a:pPr>
            <a:r>
              <a:rPr lang="ja-JP" altLang="en-US" dirty="0" smtClean="0"/>
              <a:t>定点</a:t>
            </a:r>
            <a:r>
              <a:rPr lang="ja-JP" altLang="en-US" dirty="0"/>
              <a:t>医療機関の</a:t>
            </a:r>
            <a:r>
              <a:rPr lang="ja-JP" altLang="ja-JP" dirty="0"/>
              <a:t>選定方法について</a:t>
            </a:r>
            <a:r>
              <a:rPr lang="en-US" altLang="ja-JP" dirty="0"/>
              <a:t/>
            </a:r>
            <a:br>
              <a:rPr lang="en-US" altLang="ja-JP" dirty="0"/>
            </a:br>
            <a:r>
              <a:rPr lang="ja-JP" altLang="en-US" sz="3200" dirty="0"/>
              <a:t>健感発</a:t>
            </a:r>
            <a:r>
              <a:rPr lang="en-US" altLang="ja-JP" sz="3200" dirty="0"/>
              <a:t>0301</a:t>
            </a:r>
            <a:r>
              <a:rPr lang="ja-JP" altLang="en-US" sz="3200" dirty="0"/>
              <a:t>第３号</a:t>
            </a:r>
            <a:r>
              <a:rPr lang="en-US" altLang="ja-JP" sz="3200" dirty="0"/>
              <a:t>H24</a:t>
            </a:r>
            <a:r>
              <a:rPr lang="ja-JP" altLang="ja-JP" sz="3200" dirty="0"/>
              <a:t>年</a:t>
            </a:r>
            <a:r>
              <a:rPr lang="en-US" altLang="ja-JP" sz="3200" dirty="0"/>
              <a:t>3</a:t>
            </a:r>
            <a:r>
              <a:rPr lang="ja-JP" altLang="ja-JP" sz="3200" dirty="0"/>
              <a:t>月</a:t>
            </a:r>
            <a:r>
              <a:rPr lang="en-US" altLang="ja-JP" sz="3200" dirty="0"/>
              <a:t>1</a:t>
            </a:r>
            <a:r>
              <a:rPr lang="ja-JP" altLang="en-US" sz="3200" dirty="0"/>
              <a:t>日</a:t>
            </a:r>
            <a:r>
              <a:rPr lang="ja-JP" altLang="en-US" dirty="0" smtClean="0"/>
              <a:t>　</a:t>
            </a:r>
            <a:endParaRPr lang="en-US" altLang="ja-JP" dirty="0" smtClean="0"/>
          </a:p>
          <a:p>
            <a:r>
              <a:rPr lang="ja-JP" altLang="en-US" dirty="0" smtClean="0"/>
              <a:t>趣旨　性感</a:t>
            </a:r>
            <a:r>
              <a:rPr lang="ja-JP" altLang="en-US" dirty="0"/>
              <a:t>染症については、一部の医療機関に患者が集中する</a:t>
            </a:r>
            <a:r>
              <a:rPr lang="ja-JP" altLang="en-US" dirty="0" smtClean="0"/>
              <a:t>傾向が</a:t>
            </a:r>
            <a:r>
              <a:rPr lang="ja-JP" altLang="en-US" dirty="0"/>
              <a:t>あることから、医療機関の</a:t>
            </a:r>
            <a:r>
              <a:rPr lang="ja-JP" altLang="en-US" dirty="0">
                <a:solidFill>
                  <a:schemeClr val="accent1">
                    <a:lumMod val="50000"/>
                  </a:schemeClr>
                </a:solidFill>
              </a:rPr>
              <a:t>抽出の偏りによる推計の過小</a:t>
            </a:r>
            <a:r>
              <a:rPr lang="en-US" altLang="ja-JP" dirty="0">
                <a:solidFill>
                  <a:schemeClr val="accent1">
                    <a:lumMod val="50000"/>
                  </a:schemeClr>
                </a:solidFill>
              </a:rPr>
              <a:t>･</a:t>
            </a:r>
            <a:r>
              <a:rPr lang="ja-JP" altLang="en-US" dirty="0">
                <a:solidFill>
                  <a:schemeClr val="accent1">
                    <a:lumMod val="50000"/>
                  </a:schemeClr>
                </a:solidFill>
              </a:rPr>
              <a:t>過大評価に一層の留意</a:t>
            </a:r>
            <a:r>
              <a:rPr lang="ja-JP" altLang="en-US" dirty="0"/>
              <a:t>が</a:t>
            </a:r>
            <a:r>
              <a:rPr lang="ja-JP" altLang="en-US" dirty="0" smtClean="0"/>
              <a:t>必要</a:t>
            </a:r>
            <a:r>
              <a:rPr lang="ja-JP" altLang="en-US" dirty="0"/>
              <a:t>で</a:t>
            </a:r>
            <a:r>
              <a:rPr lang="ja-JP" altLang="en-US" dirty="0" smtClean="0"/>
              <a:t>ある</a:t>
            </a:r>
            <a:endParaRPr lang="en-US" altLang="ja-JP" dirty="0" smtClean="0"/>
          </a:p>
          <a:p>
            <a:pPr lvl="1"/>
            <a:r>
              <a:rPr lang="ja-JP" altLang="en-US" dirty="0"/>
              <a:t>診療科・医療機関の種別毎の実際の医療機関数を反映</a:t>
            </a:r>
            <a:r>
              <a:rPr lang="ja-JP" altLang="en-US" dirty="0" smtClean="0"/>
              <a:t>するよう、可能</a:t>
            </a:r>
            <a:r>
              <a:rPr lang="ja-JP" altLang="en-US" dirty="0"/>
              <a:t>な限り層化して抽出</a:t>
            </a:r>
            <a:r>
              <a:rPr lang="ja-JP" altLang="en-US" dirty="0" smtClean="0"/>
              <a:t>する</a:t>
            </a:r>
            <a:r>
              <a:rPr lang="en-US" altLang="ja-JP" dirty="0" smtClean="0"/>
              <a:t/>
            </a:r>
            <a:br>
              <a:rPr lang="en-US" altLang="ja-JP" dirty="0" smtClean="0"/>
            </a:br>
            <a:r>
              <a:rPr lang="ja-JP" altLang="en-US" dirty="0" smtClean="0">
                <a:solidFill>
                  <a:srgbClr val="664D00"/>
                </a:solidFill>
              </a:rPr>
              <a:t>産婦人科系と泌尿器科系、病院と診療所</a:t>
            </a:r>
            <a:endParaRPr lang="en-US" altLang="ja-JP" dirty="0" smtClean="0">
              <a:solidFill>
                <a:srgbClr val="664D00"/>
              </a:solidFill>
            </a:endParaRPr>
          </a:p>
          <a:p>
            <a:pPr lvl="1"/>
            <a:r>
              <a:rPr lang="ja-JP" altLang="en-US" dirty="0"/>
              <a:t>長期にわたって</a:t>
            </a:r>
            <a:r>
              <a:rPr lang="ja-JP" altLang="en-US" dirty="0">
                <a:solidFill>
                  <a:srgbClr val="664D00"/>
                </a:solidFill>
              </a:rPr>
              <a:t>報告がない</a:t>
            </a:r>
            <a:r>
              <a:rPr lang="ja-JP" altLang="en-US" dirty="0" smtClean="0">
                <a:solidFill>
                  <a:srgbClr val="664D00"/>
                </a:solidFill>
              </a:rPr>
              <a:t>定点、見直し</a:t>
            </a:r>
            <a:r>
              <a:rPr lang="ja-JP" altLang="en-US" dirty="0" smtClean="0"/>
              <a:t>を検討</a:t>
            </a:r>
            <a:endParaRPr lang="en-US" altLang="ja-JP" dirty="0" smtClean="0"/>
          </a:p>
          <a:p>
            <a:endParaRPr kumimoji="1" lang="ja-JP" altLang="en-US" dirty="0"/>
          </a:p>
        </p:txBody>
      </p:sp>
    </p:spTree>
    <p:extLst>
      <p:ext uri="{BB962C8B-B14F-4D97-AF65-F5344CB8AC3E}">
        <p14:creationId xmlns:p14="http://schemas.microsoft.com/office/powerpoint/2010/main" val="3049464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kern="100" dirty="0">
                <a:latin typeface="+mj-ea"/>
                <a:cs typeface="Times New Roman"/>
              </a:rPr>
              <a:t>定点医療機関の設定</a:t>
            </a:r>
            <a:r>
              <a:rPr lang="ja-JP" altLang="ja-JP" dirty="0">
                <a:latin typeface="+mj-ea"/>
              </a:rPr>
              <a:t> </a:t>
            </a:r>
            <a:endParaRPr kumimoji="1" lang="ja-JP" altLang="en-US" dirty="0">
              <a:latin typeface="+mj-ea"/>
            </a:endParaRPr>
          </a:p>
        </p:txBody>
      </p:sp>
      <p:sp>
        <p:nvSpPr>
          <p:cNvPr id="6" name="コンテンツ プレースホルダー 5"/>
          <p:cNvSpPr txBox="1">
            <a:spLocks noGrp="1"/>
          </p:cNvSpPr>
          <p:nvPr>
            <p:ph sz="half" idx="2"/>
          </p:nvPr>
        </p:nvSpPr>
        <p:spPr>
          <a:xfrm>
            <a:off x="5724128" y="1052736"/>
            <a:ext cx="3419872" cy="5262980"/>
          </a:xfrm>
          <a:prstGeom prst="rect">
            <a:avLst/>
          </a:prstGeom>
          <a:noFill/>
        </p:spPr>
        <p:txBody>
          <a:bodyPr wrap="square" rtlCol="0">
            <a:spAutoFit/>
          </a:bodyPr>
          <a:lstStyle/>
          <a:p>
            <a:r>
              <a:rPr lang="en-US" altLang="ja-JP" dirty="0" smtClean="0"/>
              <a:t>H</a:t>
            </a:r>
            <a:r>
              <a:rPr kumimoji="1" lang="en-US" altLang="ja-JP" dirty="0" smtClean="0"/>
              <a:t>25</a:t>
            </a:r>
            <a:r>
              <a:rPr kumimoji="1" lang="ja-JP" altLang="en-US" dirty="0" smtClean="0"/>
              <a:t>年度調査</a:t>
            </a:r>
            <a:r>
              <a:rPr kumimoji="1" lang="en-US" altLang="ja-JP" dirty="0" smtClean="0"/>
              <a:t/>
            </a:r>
            <a:br>
              <a:rPr kumimoji="1" lang="en-US" altLang="ja-JP" dirty="0" smtClean="0"/>
            </a:br>
            <a:r>
              <a:rPr lang="ja-JP" altLang="en-US" dirty="0"/>
              <a:t>性感染症の定点医療機関を平成</a:t>
            </a:r>
            <a:r>
              <a:rPr lang="en-US" altLang="ja-JP" dirty="0"/>
              <a:t>25</a:t>
            </a:r>
            <a:r>
              <a:rPr lang="ja-JP" altLang="en-US" dirty="0"/>
              <a:t>年度に変更しました</a:t>
            </a:r>
            <a:r>
              <a:rPr lang="ja-JP" altLang="en-US" dirty="0" smtClean="0"/>
              <a:t>か</a:t>
            </a:r>
            <a:endParaRPr lang="en-US" altLang="ja-JP" dirty="0" smtClean="0"/>
          </a:p>
          <a:p>
            <a:endParaRPr lang="en-US" altLang="ja-JP" dirty="0"/>
          </a:p>
          <a:p>
            <a:endParaRPr lang="en-US" altLang="ja-JP" dirty="0" smtClean="0"/>
          </a:p>
          <a:p>
            <a:endParaRPr lang="en-US" altLang="ja-JP" dirty="0"/>
          </a:p>
          <a:p>
            <a:endParaRPr lang="en-US" altLang="ja-JP" dirty="0" smtClean="0"/>
          </a:p>
          <a:p>
            <a:r>
              <a:rPr kumimoji="1" lang="ja-JP" altLang="en-US" dirty="0" smtClean="0"/>
              <a:t>変更理由</a:t>
            </a:r>
            <a:r>
              <a:rPr kumimoji="1" lang="en-US" altLang="ja-JP" dirty="0" smtClean="0"/>
              <a:t/>
            </a:r>
            <a:br>
              <a:rPr kumimoji="1" lang="en-US" altLang="ja-JP" dirty="0" smtClean="0"/>
            </a:br>
            <a:r>
              <a:rPr kumimoji="1" lang="ja-JP" altLang="en-US" dirty="0" smtClean="0"/>
              <a:t>やむを得ずが最多</a:t>
            </a:r>
            <a:endParaRPr kumimoji="1" lang="ja-JP" altLang="en-US" dirty="0"/>
          </a:p>
        </p:txBody>
      </p:sp>
      <p:graphicFrame>
        <p:nvGraphicFramePr>
          <p:cNvPr id="7" name="グラフ 6"/>
          <p:cNvGraphicFramePr>
            <a:graphicFrameLocks/>
          </p:cNvGraphicFramePr>
          <p:nvPr>
            <p:extLst>
              <p:ext uri="{D42A27DB-BD31-4B8C-83A1-F6EECF244321}">
                <p14:modId xmlns:p14="http://schemas.microsoft.com/office/powerpoint/2010/main" val="2700470454"/>
              </p:ext>
            </p:extLst>
          </p:nvPr>
        </p:nvGraphicFramePr>
        <p:xfrm>
          <a:off x="251520" y="1268760"/>
          <a:ext cx="5184576" cy="4752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グラフ 8"/>
          <p:cNvGraphicFramePr>
            <a:graphicFrameLocks/>
          </p:cNvGraphicFramePr>
          <p:nvPr>
            <p:extLst>
              <p:ext uri="{D42A27DB-BD31-4B8C-83A1-F6EECF244321}">
                <p14:modId xmlns:p14="http://schemas.microsoft.com/office/powerpoint/2010/main" val="139753970"/>
              </p:ext>
            </p:extLst>
          </p:nvPr>
        </p:nvGraphicFramePr>
        <p:xfrm>
          <a:off x="5868144" y="2492896"/>
          <a:ext cx="3096344" cy="34563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42191343"/>
      </p:ext>
    </p:extLst>
  </p:cSld>
  <p:clrMapOvr>
    <a:masterClrMapping/>
  </p:clrMapOvr>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9583</TotalTime>
  <Words>703</Words>
  <Application>Microsoft Macintosh PowerPoint</Application>
  <PresentationFormat>画面に合わせる (4:3)</PresentationFormat>
  <Paragraphs>88</Paragraphs>
  <Slides>17</Slides>
  <Notes>2</Notes>
  <HiddenSlides>0</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Edge</vt:lpstr>
      <vt:lpstr>特定感染症予防指針の期待する性感染症発生動向の活用</vt:lpstr>
      <vt:lpstr>目的</vt:lpstr>
      <vt:lpstr>回答率</vt:lpstr>
      <vt:lpstr>特定感染症予防指針H24年改訂追加 </vt:lpstr>
      <vt:lpstr>発生情報の正確な把握と分析</vt:lpstr>
      <vt:lpstr>口腔を介しての感染動向の把握</vt:lpstr>
      <vt:lpstr>口腔を介しての感染動向の把握</vt:lpstr>
      <vt:lpstr>定点医療機関の指定の基準具体的に示す H２４改訂指針</vt:lpstr>
      <vt:lpstr>定点医療機関の設定 </vt:lpstr>
      <vt:lpstr>自治体独自の把握の取り組み</vt:lpstr>
      <vt:lpstr>的確な提供・公開について 体制を構築</vt:lpstr>
      <vt:lpstr>梅毒報告の増加への対応</vt:lpstr>
      <vt:lpstr>梅毒報告の増加への対応</vt:lpstr>
      <vt:lpstr>STDに関する病原体の把握</vt:lpstr>
      <vt:lpstr>地方自治体におけるSTD対策担当者の職種と担当年数</vt:lpstr>
      <vt:lpstr>結論</vt:lpstr>
      <vt:lpstr>調査にご協力頂いた自治体の皆様に感謝申し上げます。</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中瀬克己</dc:creator>
  <cp:lastModifiedBy>中瀬 克己</cp:lastModifiedBy>
  <cp:revision>199</cp:revision>
  <cp:lastPrinted>2016-01-26T17:45:57Z</cp:lastPrinted>
  <dcterms:created xsi:type="dcterms:W3CDTF">2007-02-24T01:22:49Z</dcterms:created>
  <dcterms:modified xsi:type="dcterms:W3CDTF">2016-03-03T07:36:58Z</dcterms:modified>
</cp:coreProperties>
</file>